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10613" r:id="rId4"/>
    <p:sldId id="10615" r:id="rId5"/>
    <p:sldId id="10651" r:id="rId6"/>
    <p:sldId id="10656" r:id="rId7"/>
    <p:sldId id="10653" r:id="rId8"/>
    <p:sldId id="10655" r:id="rId9"/>
    <p:sldId id="10641" r:id="rId10"/>
    <p:sldId id="10642" r:id="rId11"/>
    <p:sldId id="10648" r:id="rId12"/>
    <p:sldId id="10646" r:id="rId13"/>
    <p:sldId id="10654" r:id="rId14"/>
    <p:sldId id="10657" r:id="rId15"/>
    <p:sldId id="10644" r:id="rId16"/>
    <p:sldId id="265" r:id="rId17"/>
    <p:sldId id="10652" r:id="rId18"/>
    <p:sldId id="10647" r:id="rId19"/>
    <p:sldId id="10650" r:id="rId20"/>
    <p:sldId id="10659" r:id="rId21"/>
    <p:sldId id="106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86400"/>
    <a:srgbClr val="F96302"/>
    <a:srgbClr val="FDFFFD"/>
    <a:srgbClr val="EB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17"/>
    <p:restoredTop sz="85955" autoAdjust="0"/>
  </p:normalViewPr>
  <p:slideViewPr>
    <p:cSldViewPr snapToGrid="0">
      <p:cViewPr varScale="1">
        <p:scale>
          <a:sx n="134" d="100"/>
          <a:sy n="134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D-B54A-A2DD-68F45BA0A2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9630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8D-B54A-A2DD-68F45BA0A2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8D-B54A-A2DD-68F45BA0A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0152431"/>
        <c:axId val="1650154063"/>
      </c:barChart>
      <c:catAx>
        <c:axId val="16501524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54063"/>
        <c:crosses val="autoZero"/>
        <c:auto val="1"/>
        <c:lblAlgn val="ctr"/>
        <c:lblOffset val="100"/>
        <c:noMultiLvlLbl val="0"/>
      </c:catAx>
      <c:valAx>
        <c:axId val="1650154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1524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69-A440-B30C-C7DEA4F6BE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69-A440-B30C-C7DEA4F6BE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69-A440-B30C-C7DEA4F6BE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69-A440-B30C-C7DEA4F6BEC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469-A440-B30C-C7DEA4F6BEC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469-A440-B30C-C7DEA4F6BEC4}"/>
              </c:ext>
            </c:extLst>
          </c:dPt>
          <c:cat>
            <c:strRef>
              <c:f>Sheet1!$A$2:$A$7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16.66</c:v>
                </c:pt>
                <c:pt idx="1">
                  <c:v>16.66</c:v>
                </c:pt>
                <c:pt idx="2">
                  <c:v>16.66</c:v>
                </c:pt>
                <c:pt idx="3">
                  <c:v>16.66</c:v>
                </c:pt>
                <c:pt idx="4">
                  <c:v>16.66</c:v>
                </c:pt>
                <c:pt idx="5">
                  <c:v>16.66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469-A440-B30C-C7DEA4F6B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0938F-59BD-468B-B20A-DD2BE849A560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E6A58-A7B0-422E-9F63-01B73A6D0A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756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22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AKIF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USE THE UPDATED AUC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42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AKIF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808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TERESA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105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TERESA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3590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TERESA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288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49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650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978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AKIF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611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867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AKIF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96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FANNIE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59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FANNIE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Mention that the age of the customer account is just a proxy – to be calculated from first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57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FANNIE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Time since first review can be a proxy for when a product is introduced to Amazon’s assortment</a:t>
            </a:r>
            <a:b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First days of a product – so the reviews are helpful. Nothing to benchmark against. But as more time goes on, the content becomes repetitive and the usefulness of the review declines.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8490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FANNIE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Add customers with a negative exp -&gt; helpful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4235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ANAN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644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ANAN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DE6A58-A7B0-422E-9F63-01B73A6D0A3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81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2CCB3-1978-58E1-61B7-26464AC66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7F95A-3C6F-07FC-56DE-EFCB3F0F5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CD05F-8B0C-1D15-CECC-95F3734C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5D1AC-0CEB-778F-01AD-71A3A9E7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DB94-4BA9-3730-E9F1-B6B0BDF1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192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0299-9776-ACA3-CB14-7F76B0F0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ED15C-C2F3-4C4F-8C17-7FC07B456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4A66F-FBBA-C9E2-210E-4AD4ADDA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D168F-8FFF-3A4F-A66C-5582FDEA7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C48A-1F4D-3EE9-7054-2A387A58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3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E9D7FD-F851-A9B7-503D-13797E047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56881-8B83-F525-0ED5-AE0555792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991E-2CCF-C4D1-32FA-1477860C9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CD0C5-2C91-C5EF-73D0-9526C999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7DB0-284B-163F-9C7F-FEADEBA5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0118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779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82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331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389880" y="440618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pic>
        <p:nvPicPr>
          <p:cNvPr id="7" name="Picture Placeholder 5" descr="A picture containing man, photo, white, riding&#10;&#10;Description automatically generated">
            <a:extLst>
              <a:ext uri="{FF2B5EF4-FFF2-40B4-BE49-F238E27FC236}">
                <a16:creationId xmlns:a16="http://schemas.microsoft.com/office/drawing/2014/main" id="{AEFDAF66-E0CB-DC48-BCEE-D38BFD65B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738563"/>
          </a:xfrm>
          <a:prstGeom prst="rect">
            <a:avLst/>
          </a:prstGeom>
        </p:spPr>
      </p:pic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9B6F216-2110-EB40-ACEC-382889F52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2" t="10888" r="3528"/>
          <a:stretch/>
        </p:blipFill>
        <p:spPr>
          <a:xfrm>
            <a:off x="0" y="-1"/>
            <a:ext cx="12192000" cy="41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912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an, photo, white, riding&#10;&#10;Description automatically generated">
            <a:extLst>
              <a:ext uri="{FF2B5EF4-FFF2-40B4-BE49-F238E27FC236}">
                <a16:creationId xmlns:a16="http://schemas.microsoft.com/office/drawing/2014/main" id="{865016BB-484C-404A-8ECD-A28569FE9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026" y="-1"/>
            <a:ext cx="6541974" cy="6858001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C07607D-32EB-7B4A-B1E0-5E7FBD542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9391" y="2743519"/>
            <a:ext cx="3460209" cy="5280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9A0D26-32CC-F64C-9AAA-8D3ABFA17D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9391" y="3317400"/>
            <a:ext cx="3460209" cy="5280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A98F7-95C5-1646-93AF-61B5784E1F73}"/>
              </a:ext>
            </a:extLst>
          </p:cNvPr>
          <p:cNvSpPr/>
          <p:nvPr userDrawn="1"/>
        </p:nvSpPr>
        <p:spPr>
          <a:xfrm>
            <a:off x="1060991" y="2529840"/>
            <a:ext cx="1412240" cy="508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978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84108" y="0"/>
            <a:ext cx="650789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59391" y="2743519"/>
            <a:ext cx="3460209" cy="5280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59391" y="3317400"/>
            <a:ext cx="3460209" cy="5280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060991" y="2529840"/>
            <a:ext cx="1412240" cy="508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247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752E7A-127E-4A45-A937-D9CEE3CD6A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966" y="1304086"/>
            <a:ext cx="5177416" cy="4530926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96302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 (Arial 16pt)</a:t>
            </a:r>
          </a:p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32E122B-5004-E245-BBAE-95F5587BC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7695" y="1304086"/>
            <a:ext cx="5177416" cy="4530926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96302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08979AB-202B-AC45-B69E-46DDDC6AE3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D6EE04-0F30-3446-94FB-E83D2DF9382D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192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7DC39DB-0CE8-4C4F-B419-E6AE453A0D5D}"/>
              </a:ext>
            </a:extLst>
          </p:cNvPr>
          <p:cNvSpPr/>
          <p:nvPr userDrawn="1"/>
        </p:nvSpPr>
        <p:spPr>
          <a:xfrm>
            <a:off x="11205714" y="5857336"/>
            <a:ext cx="977660" cy="992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2084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574E-25CD-0C88-ADD4-EB445FEB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812D-8B47-7883-DDCE-832D983CA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CE2DD-F998-7819-8486-61EFC1DE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0165-BC31-3036-CDD3-58457A516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AFFE-5818-5A71-03EB-63D5A6FAB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8115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4EC6C9-DD3B-A140-AB53-9A676BBB56DF}"/>
              </a:ext>
            </a:extLst>
          </p:cNvPr>
          <p:cNvSpPr/>
          <p:nvPr userDrawn="1"/>
        </p:nvSpPr>
        <p:spPr>
          <a:xfrm>
            <a:off x="405966" y="6083505"/>
            <a:ext cx="10839145" cy="545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65B374F-B157-E642-B5DE-677CED6BE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966" y="1304086"/>
            <a:ext cx="5177416" cy="4530926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96302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 (Arial 16pt)</a:t>
            </a:r>
          </a:p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282969-A63B-284C-9AF5-2D42742A1F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7695" y="1304086"/>
            <a:ext cx="5177416" cy="4530926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F96302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  <a:p>
            <a:pPr lvl="0"/>
            <a:r>
              <a:rPr lang="en-US"/>
              <a:t>Insert Text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44CB1-C63F-7A4C-9CB4-78292BDA3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849" y="5957887"/>
            <a:ext cx="762000" cy="762000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F3A8D61-C895-4F41-AA77-9C3F8025DD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2622" y="6256897"/>
            <a:ext cx="10832489" cy="200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r>
              <a:rPr lang="en-US"/>
              <a:t>Footer: Arial Regular 12 pt., Left justification; Single line of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FA229C1-94F8-204F-9B08-59A9E5FCD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F1DEB-8790-8F45-8B22-ED49472D9C31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76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64687" y="1686880"/>
            <a:ext cx="3520069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 (Arial 16pt Bold)</a:t>
            </a:r>
          </a:p>
          <a:p>
            <a:pPr lvl="0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1686879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1686879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313205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sunt </a:t>
            </a:r>
            <a:r>
              <a:rPr lang="en-US" err="1"/>
              <a:t>explicabo</a:t>
            </a:r>
            <a:r>
              <a:rPr lang="en-US"/>
              <a:t>. (Arial 14pt)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756177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179738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B6955B2-C355-7242-A905-FA1B20F60C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B1660E8-ECF3-D846-B71B-8C4C8BFA97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sunt </a:t>
            </a:r>
            <a:r>
              <a:rPr lang="en-US" err="1"/>
              <a:t>explicabo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73941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64687" y="1686880"/>
            <a:ext cx="3520069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 (Arial 16pt Bold)</a:t>
            </a:r>
          </a:p>
          <a:p>
            <a:pPr lvl="0"/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1686879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1686879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313205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sunt </a:t>
            </a:r>
            <a:r>
              <a:rPr lang="en-US" err="1"/>
              <a:t>explicabo</a:t>
            </a:r>
            <a:r>
              <a:rPr lang="en-US"/>
              <a:t>. (Arial 14pt)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5756177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179738" y="2072640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2B6955B2-C355-7242-A905-FA1B20F60C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.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B1660E8-ECF3-D846-B71B-8C4C8BFA97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2255839"/>
            <a:ext cx="2469894" cy="359632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quae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  <a:r>
              <a:rPr lang="en-US" err="1"/>
              <a:t>architecto</a:t>
            </a:r>
            <a:r>
              <a:rPr lang="en-US"/>
              <a:t> </a:t>
            </a:r>
            <a:r>
              <a:rPr lang="en-US" err="1"/>
              <a:t>beatae</a:t>
            </a:r>
            <a:r>
              <a:rPr lang="en-US"/>
              <a:t> vitae dicta sunt </a:t>
            </a:r>
            <a:r>
              <a:rPr lang="en-US" err="1"/>
              <a:t>explicabo</a:t>
            </a:r>
            <a:r>
              <a:rPr lang="en-US"/>
              <a:t>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A49C80-E154-DA43-9119-E5A60839FC43}"/>
              </a:ext>
            </a:extLst>
          </p:cNvPr>
          <p:cNvSpPr/>
          <p:nvPr userDrawn="1"/>
        </p:nvSpPr>
        <p:spPr>
          <a:xfrm>
            <a:off x="405966" y="6083505"/>
            <a:ext cx="10839145" cy="545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EFFDE54-987C-7846-A532-BE9973E769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2622" y="6256897"/>
            <a:ext cx="10832489" cy="200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r>
              <a:rPr lang="en-US"/>
              <a:t>Footer: Arial Regular 12 pt., Left justification; Single line of text</a:t>
            </a:r>
          </a:p>
        </p:txBody>
      </p:sp>
    </p:spTree>
    <p:extLst>
      <p:ext uri="{BB962C8B-B14F-4D97-AF65-F5344CB8AC3E}">
        <p14:creationId xmlns:p14="http://schemas.microsoft.com/office/powerpoint/2010/main" val="18357149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5316013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2" hasCustomPrompt="1"/>
          </p:nvPr>
        </p:nvSpPr>
        <p:spPr>
          <a:xfrm>
            <a:off x="1873041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3" hasCustomPrompt="1"/>
          </p:nvPr>
        </p:nvSpPr>
        <p:spPr>
          <a:xfrm>
            <a:off x="8735005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D67E225-22DE-A040-9C6D-E5930E64DD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57C637-A706-6E4D-965B-160EA91AF5A7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51F773E-C864-B049-B227-2CD3B19FA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3380" y="3253626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FFCD750-15B6-A148-A2A9-C0E7975F9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325362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B9DE32B0-8E33-C641-94EF-00ED64CDB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325362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F482F3B-0266-7C48-A2FE-F1817D0CE7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3822585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3F243B0-5E9C-AD43-8E68-014EBC96EC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382258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.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CB9177BA-A278-C14C-8BF1-0809AFBEC6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382258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E36177-173D-064B-8624-EEDDC9D2D25B}"/>
              </a:ext>
            </a:extLst>
          </p:cNvPr>
          <p:cNvSpPr/>
          <p:nvPr userDrawn="1"/>
        </p:nvSpPr>
        <p:spPr>
          <a:xfrm>
            <a:off x="2313205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774B17-A950-714D-98F3-80B7DCED26AD}"/>
              </a:ext>
            </a:extLst>
          </p:cNvPr>
          <p:cNvSpPr/>
          <p:nvPr userDrawn="1"/>
        </p:nvSpPr>
        <p:spPr>
          <a:xfrm>
            <a:off x="5756177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1FE8F-17D5-B843-81D6-C5875C6E7DCD}"/>
              </a:ext>
            </a:extLst>
          </p:cNvPr>
          <p:cNvSpPr/>
          <p:nvPr userDrawn="1"/>
        </p:nvSpPr>
        <p:spPr>
          <a:xfrm>
            <a:off x="9179738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114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5316013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2" hasCustomPrompt="1"/>
          </p:nvPr>
        </p:nvSpPr>
        <p:spPr>
          <a:xfrm>
            <a:off x="1873041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3" hasCustomPrompt="1"/>
          </p:nvPr>
        </p:nvSpPr>
        <p:spPr>
          <a:xfrm>
            <a:off x="8735005" y="1459746"/>
            <a:ext cx="1503362" cy="150189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D67E225-22DE-A040-9C6D-E5930E64DD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57C637-A706-6E4D-965B-160EA91AF5A7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E51F773E-C864-B049-B227-2CD3B19FA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3380" y="3253626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FFCD750-15B6-A148-A2A9-C0E7975F9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325362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B9DE32B0-8E33-C641-94EF-00ED64CDBF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325362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F482F3B-0266-7C48-A2FE-F1817D0CE7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3822585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3F243B0-5E9C-AD43-8E68-014EBC96EC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382258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.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CB9177BA-A278-C14C-8BF1-0809AFBEC6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382258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E36177-173D-064B-8624-EEDDC9D2D25B}"/>
              </a:ext>
            </a:extLst>
          </p:cNvPr>
          <p:cNvSpPr/>
          <p:nvPr userDrawn="1"/>
        </p:nvSpPr>
        <p:spPr>
          <a:xfrm>
            <a:off x="2313205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774B17-A950-714D-98F3-80B7DCED26AD}"/>
              </a:ext>
            </a:extLst>
          </p:cNvPr>
          <p:cNvSpPr/>
          <p:nvPr userDrawn="1"/>
        </p:nvSpPr>
        <p:spPr>
          <a:xfrm>
            <a:off x="5756177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91FE8F-17D5-B843-81D6-C5875C6E7DCD}"/>
              </a:ext>
            </a:extLst>
          </p:cNvPr>
          <p:cNvSpPr/>
          <p:nvPr userDrawn="1"/>
        </p:nvSpPr>
        <p:spPr>
          <a:xfrm>
            <a:off x="9179738" y="3649645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2D3E8E-B6F2-3F48-B5E8-54F13D02F6DE}"/>
              </a:ext>
            </a:extLst>
          </p:cNvPr>
          <p:cNvSpPr/>
          <p:nvPr userDrawn="1"/>
        </p:nvSpPr>
        <p:spPr>
          <a:xfrm>
            <a:off x="405966" y="6083505"/>
            <a:ext cx="10839145" cy="545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087CA5D-7A10-5C43-9E83-E9AA4DA64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2622" y="6256897"/>
            <a:ext cx="10832489" cy="200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r>
              <a:rPr lang="en-US"/>
              <a:t>Footer: Arial Regular 12 pt., Left justification; Single line of text</a:t>
            </a:r>
          </a:p>
        </p:txBody>
      </p:sp>
    </p:spTree>
    <p:extLst>
      <p:ext uri="{BB962C8B-B14F-4D97-AF65-F5344CB8AC3E}">
        <p14:creationId xmlns:p14="http://schemas.microsoft.com/office/powerpoint/2010/main" val="34253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4983203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2" hasCustomPrompt="1"/>
          </p:nvPr>
        </p:nvSpPr>
        <p:spPr>
          <a:xfrm>
            <a:off x="1553380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3" hasCustomPrompt="1"/>
          </p:nvPr>
        </p:nvSpPr>
        <p:spPr>
          <a:xfrm>
            <a:off x="8413026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B211B87-1670-184E-A00B-10AE07F02E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2CF9-E8DE-DA49-BCC4-8A3C1EACE6EC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CDDFEF0-D9C9-1344-9360-53BEB58B97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3380" y="3198206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2E46B5A5-5736-7F47-9C99-49A163A44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319820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8EB8F7B-8ED3-364B-B5E4-56BACA8426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319820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669DD-B078-2845-B88D-1E64760ACAC5}"/>
              </a:ext>
            </a:extLst>
          </p:cNvPr>
          <p:cNvSpPr/>
          <p:nvPr userDrawn="1"/>
        </p:nvSpPr>
        <p:spPr>
          <a:xfrm>
            <a:off x="2313205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831BF4C-8FB8-8E4E-807B-C41081DDD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3767165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05F2C9-E67A-3E4C-BA9E-5B1F790127D3}"/>
              </a:ext>
            </a:extLst>
          </p:cNvPr>
          <p:cNvSpPr/>
          <p:nvPr userDrawn="1"/>
        </p:nvSpPr>
        <p:spPr>
          <a:xfrm>
            <a:off x="5756177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783080-A497-5543-80F2-08E23199D305}"/>
              </a:ext>
            </a:extLst>
          </p:cNvPr>
          <p:cNvSpPr/>
          <p:nvPr userDrawn="1"/>
        </p:nvSpPr>
        <p:spPr>
          <a:xfrm>
            <a:off x="9179738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7E336CB-FC3A-A244-9311-35A6AB6D9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376716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.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D98B4E8C-4BB3-B040-B9F4-08DB9C0AE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376716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4121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4983203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5" name="Picture Placeholder 15"/>
          <p:cNvSpPr>
            <a:spLocks noGrp="1"/>
          </p:cNvSpPr>
          <p:nvPr>
            <p:ph type="pic" sz="quarter" idx="22" hasCustomPrompt="1"/>
          </p:nvPr>
        </p:nvSpPr>
        <p:spPr>
          <a:xfrm>
            <a:off x="1553380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6" name="Picture Placeholder 15"/>
          <p:cNvSpPr>
            <a:spLocks noGrp="1"/>
          </p:cNvSpPr>
          <p:nvPr>
            <p:ph type="pic" sz="quarter" idx="23" hasCustomPrompt="1"/>
          </p:nvPr>
        </p:nvSpPr>
        <p:spPr>
          <a:xfrm>
            <a:off x="8413026" y="1459746"/>
            <a:ext cx="2149569" cy="1501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Picture </a:t>
            </a:r>
          </a:p>
          <a:p>
            <a:r>
              <a:rPr lang="en-US"/>
              <a:t>Placeholder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B211B87-1670-184E-A00B-10AE07F02E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2CF9-E8DE-DA49-BCC4-8A3C1EACE6EC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CDDFEF0-D9C9-1344-9360-53BEB58B97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53380" y="3198206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2E46B5A5-5736-7F47-9C99-49A163A44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926" y="319820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C8EB8F7B-8ED3-364B-B5E4-56BACA8426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6472" y="3198205"/>
            <a:ext cx="2149569" cy="284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669DD-B078-2845-B88D-1E64760ACAC5}"/>
              </a:ext>
            </a:extLst>
          </p:cNvPr>
          <p:cNvSpPr/>
          <p:nvPr userDrawn="1"/>
        </p:nvSpPr>
        <p:spPr>
          <a:xfrm>
            <a:off x="2313205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9831BF4C-8FB8-8E4E-807B-C41081DDD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775" y="3767165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05F2C9-E67A-3E4C-BA9E-5B1F790127D3}"/>
              </a:ext>
            </a:extLst>
          </p:cNvPr>
          <p:cNvSpPr/>
          <p:nvPr userDrawn="1"/>
        </p:nvSpPr>
        <p:spPr>
          <a:xfrm>
            <a:off x="5756177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783080-A497-5543-80F2-08E23199D305}"/>
              </a:ext>
            </a:extLst>
          </p:cNvPr>
          <p:cNvSpPr/>
          <p:nvPr userDrawn="1"/>
        </p:nvSpPr>
        <p:spPr>
          <a:xfrm>
            <a:off x="9179738" y="3583966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77E336CB-FC3A-A244-9311-35A6AB6D95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3041" y="376716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.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D98B4E8C-4BB3-B040-B9F4-08DB9C0AE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56308" y="3767165"/>
            <a:ext cx="2469894" cy="18868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374F44-F73D-A040-BCE5-C1522DCF8E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849" y="5957887"/>
            <a:ext cx="762000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AB3BEC1-F14C-DF40-8434-7730BA0349D1}"/>
              </a:ext>
            </a:extLst>
          </p:cNvPr>
          <p:cNvSpPr/>
          <p:nvPr userDrawn="1"/>
        </p:nvSpPr>
        <p:spPr>
          <a:xfrm>
            <a:off x="405966" y="6083505"/>
            <a:ext cx="10839145" cy="545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586E6DA-DC92-4B4D-AA9E-E552358D0D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2622" y="6256897"/>
            <a:ext cx="10832489" cy="200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r>
              <a:rPr lang="en-US"/>
              <a:t>Footer: Arial Regular 12 pt., Left justification; Single line of text</a:t>
            </a:r>
          </a:p>
        </p:txBody>
      </p:sp>
    </p:spTree>
    <p:extLst>
      <p:ext uri="{BB962C8B-B14F-4D97-AF65-F5344CB8AC3E}">
        <p14:creationId xmlns:p14="http://schemas.microsoft.com/office/powerpoint/2010/main" val="4147094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B211B87-1670-184E-A00B-10AE07F02E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2CF9-E8DE-DA49-BCC4-8A3C1EACE6EC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26F846-0F6D-6741-BCA0-F1EA97294280}"/>
              </a:ext>
            </a:extLst>
          </p:cNvPr>
          <p:cNvSpPr/>
          <p:nvPr userDrawn="1"/>
        </p:nvSpPr>
        <p:spPr>
          <a:xfrm>
            <a:off x="1571575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C61FA6-877A-0742-A1D6-D2EDB8F36BDC}"/>
              </a:ext>
            </a:extLst>
          </p:cNvPr>
          <p:cNvSpPr/>
          <p:nvPr userDrawn="1"/>
        </p:nvSpPr>
        <p:spPr>
          <a:xfrm>
            <a:off x="411717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6440D8-B092-6A49-A396-E2C33D7FB6DB}"/>
              </a:ext>
            </a:extLst>
          </p:cNvPr>
          <p:cNvSpPr/>
          <p:nvPr userDrawn="1"/>
        </p:nvSpPr>
        <p:spPr>
          <a:xfrm>
            <a:off x="668892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33E404-C37E-824C-A08B-439DF3591F61}"/>
              </a:ext>
            </a:extLst>
          </p:cNvPr>
          <p:cNvSpPr/>
          <p:nvPr userDrawn="1"/>
        </p:nvSpPr>
        <p:spPr>
          <a:xfrm>
            <a:off x="9260679" y="1621630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4D8972D-71ED-8A4D-8DC3-B7C2812FAD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578" y="316940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BEA667-DB45-E047-87E7-5DE473027993}"/>
              </a:ext>
            </a:extLst>
          </p:cNvPr>
          <p:cNvSpPr/>
          <p:nvPr userDrawn="1"/>
        </p:nvSpPr>
        <p:spPr>
          <a:xfrm>
            <a:off x="1845845" y="355516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721B3AB3-F086-F14E-BB46-6C35385F3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415" y="373836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4012C0-348E-C746-850E-71B402A39363}"/>
              </a:ext>
            </a:extLst>
          </p:cNvPr>
          <p:cNvSpPr/>
          <p:nvPr userDrawn="1"/>
        </p:nvSpPr>
        <p:spPr>
          <a:xfrm>
            <a:off x="411717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2CEC562B-6F6F-DE4A-8D1D-C938D0C81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8182" y="316940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507CD5-4D93-D748-885B-5017EF6015EC}"/>
              </a:ext>
            </a:extLst>
          </p:cNvPr>
          <p:cNvSpPr/>
          <p:nvPr userDrawn="1"/>
        </p:nvSpPr>
        <p:spPr>
          <a:xfrm>
            <a:off x="4391449" y="355516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DBED2143-AA30-B14F-8BFC-A0E8D8280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8019" y="373836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580BFF-EBF9-5841-B1B6-47B1EF215841}"/>
              </a:ext>
            </a:extLst>
          </p:cNvPr>
          <p:cNvSpPr/>
          <p:nvPr userDrawn="1"/>
        </p:nvSpPr>
        <p:spPr>
          <a:xfrm>
            <a:off x="6687659" y="163179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795304E-7CB5-9D41-B771-575EC5140F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8662" y="317956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864719-1D0B-3A43-AC0E-DDBFC93EA003}"/>
              </a:ext>
            </a:extLst>
          </p:cNvPr>
          <p:cNvSpPr/>
          <p:nvPr userDrawn="1"/>
        </p:nvSpPr>
        <p:spPr>
          <a:xfrm>
            <a:off x="6961929" y="356532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0787B806-7FA6-D049-A7C8-772585D51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8499" y="374852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882710-3123-E64A-9861-A4030E368FDA}"/>
              </a:ext>
            </a:extLst>
          </p:cNvPr>
          <p:cNvSpPr/>
          <p:nvPr userDrawn="1"/>
        </p:nvSpPr>
        <p:spPr>
          <a:xfrm>
            <a:off x="9258139" y="163179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D3E9B46-9500-674C-85DC-EABD6FBF5A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69142" y="317956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061F53-DB0F-F445-91BF-52F0E308442B}"/>
              </a:ext>
            </a:extLst>
          </p:cNvPr>
          <p:cNvSpPr/>
          <p:nvPr userDrawn="1"/>
        </p:nvSpPr>
        <p:spPr>
          <a:xfrm>
            <a:off x="9532409" y="356532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5D5D4A38-01A9-F846-BF47-23EAC0921D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08979" y="374852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077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B211B87-1670-184E-A00B-10AE07F02E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477839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</a:t>
            </a:r>
          </a:p>
          <a:p>
            <a:pPr lvl="0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2CF9-E8DE-DA49-BCC4-8A3C1EACE6EC}"/>
              </a:ext>
            </a:extLst>
          </p:cNvPr>
          <p:cNvSpPr/>
          <p:nvPr userDrawn="1"/>
        </p:nvSpPr>
        <p:spPr>
          <a:xfrm>
            <a:off x="461551" y="980441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526F846-0F6D-6741-BCA0-F1EA97294280}"/>
              </a:ext>
            </a:extLst>
          </p:cNvPr>
          <p:cNvSpPr/>
          <p:nvPr userDrawn="1"/>
        </p:nvSpPr>
        <p:spPr>
          <a:xfrm>
            <a:off x="1571575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3C61FA6-877A-0742-A1D6-D2EDB8F36BDC}"/>
              </a:ext>
            </a:extLst>
          </p:cNvPr>
          <p:cNvSpPr/>
          <p:nvPr userDrawn="1"/>
        </p:nvSpPr>
        <p:spPr>
          <a:xfrm>
            <a:off x="411717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66440D8-B092-6A49-A396-E2C33D7FB6DB}"/>
              </a:ext>
            </a:extLst>
          </p:cNvPr>
          <p:cNvSpPr/>
          <p:nvPr userDrawn="1"/>
        </p:nvSpPr>
        <p:spPr>
          <a:xfrm>
            <a:off x="668892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33E404-C37E-824C-A08B-439DF3591F61}"/>
              </a:ext>
            </a:extLst>
          </p:cNvPr>
          <p:cNvSpPr/>
          <p:nvPr userDrawn="1"/>
        </p:nvSpPr>
        <p:spPr>
          <a:xfrm>
            <a:off x="9260679" y="1621630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04D8972D-71ED-8A4D-8DC3-B7C2812FAD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2578" y="316940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BEA667-DB45-E047-87E7-5DE473027993}"/>
              </a:ext>
            </a:extLst>
          </p:cNvPr>
          <p:cNvSpPr/>
          <p:nvPr userDrawn="1"/>
        </p:nvSpPr>
        <p:spPr>
          <a:xfrm>
            <a:off x="1845845" y="355516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721B3AB3-F086-F14E-BB46-6C35385F3B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415" y="373836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4012C0-348E-C746-850E-71B402A39363}"/>
              </a:ext>
            </a:extLst>
          </p:cNvPr>
          <p:cNvSpPr/>
          <p:nvPr userDrawn="1"/>
        </p:nvSpPr>
        <p:spPr>
          <a:xfrm>
            <a:off x="4117179" y="162163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2CEC562B-6F6F-DE4A-8D1D-C938D0C810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8182" y="316940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507CD5-4D93-D748-885B-5017EF6015EC}"/>
              </a:ext>
            </a:extLst>
          </p:cNvPr>
          <p:cNvSpPr/>
          <p:nvPr userDrawn="1"/>
        </p:nvSpPr>
        <p:spPr>
          <a:xfrm>
            <a:off x="4391449" y="355516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DBED2143-AA30-B14F-8BFC-A0E8D8280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8019" y="373836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580BFF-EBF9-5841-B1B6-47B1EF215841}"/>
              </a:ext>
            </a:extLst>
          </p:cNvPr>
          <p:cNvSpPr/>
          <p:nvPr userDrawn="1"/>
        </p:nvSpPr>
        <p:spPr>
          <a:xfrm>
            <a:off x="6687659" y="163179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B795304E-7CB5-9D41-B771-575EC5140F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98662" y="317956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864719-1D0B-3A43-AC0E-DDBFC93EA003}"/>
              </a:ext>
            </a:extLst>
          </p:cNvPr>
          <p:cNvSpPr/>
          <p:nvPr userDrawn="1"/>
        </p:nvSpPr>
        <p:spPr>
          <a:xfrm>
            <a:off x="6961929" y="356532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0787B806-7FA6-D049-A7C8-772585D51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8499" y="374852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3882710-3123-E64A-9861-A4030E368FDA}"/>
              </a:ext>
            </a:extLst>
          </p:cNvPr>
          <p:cNvSpPr/>
          <p:nvPr userDrawn="1"/>
        </p:nvSpPr>
        <p:spPr>
          <a:xfrm>
            <a:off x="9258139" y="1631791"/>
            <a:ext cx="1171575" cy="1171575"/>
          </a:xfrm>
          <a:prstGeom prst="ellipse">
            <a:avLst/>
          </a:prstGeom>
          <a:noFill/>
          <a:ln w="31750">
            <a:solidFill>
              <a:srgbClr val="FA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0D3E9B46-9500-674C-85DC-EABD6FBF5A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69142" y="3179568"/>
            <a:ext cx="2149569" cy="253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Section Title</a:t>
            </a:r>
          </a:p>
          <a:p>
            <a:pPr lvl="0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061F53-DB0F-F445-91BF-52F0E308442B}"/>
              </a:ext>
            </a:extLst>
          </p:cNvPr>
          <p:cNvSpPr/>
          <p:nvPr userDrawn="1"/>
        </p:nvSpPr>
        <p:spPr>
          <a:xfrm>
            <a:off x="9532409" y="3565328"/>
            <a:ext cx="623035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5D5D4A38-01A9-F846-BF47-23EAC0921D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08979" y="3748527"/>
            <a:ext cx="2469894" cy="198841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Insert Text Here. 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774C2C4-0833-554D-86CC-71B8F1D72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0849" y="5957887"/>
            <a:ext cx="762000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0883E9D-8D17-9646-8D79-1FB64968ED5E}"/>
              </a:ext>
            </a:extLst>
          </p:cNvPr>
          <p:cNvSpPr/>
          <p:nvPr userDrawn="1"/>
        </p:nvSpPr>
        <p:spPr>
          <a:xfrm>
            <a:off x="405966" y="6083505"/>
            <a:ext cx="10839145" cy="54569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418E354-8825-5544-B73C-4580287C170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2622" y="6256897"/>
            <a:ext cx="10832489" cy="2004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r>
              <a:rPr lang="en-US"/>
              <a:t>Footer: Arial Regular 12 pt., Left justification; Single line of text</a:t>
            </a:r>
          </a:p>
        </p:txBody>
      </p:sp>
    </p:spTree>
    <p:extLst>
      <p:ext uri="{BB962C8B-B14F-4D97-AF65-F5344CB8AC3E}">
        <p14:creationId xmlns:p14="http://schemas.microsoft.com/office/powerpoint/2010/main" val="9275967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F41940-276E-1043-92D3-DDAF1210F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1161804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 (Bar Chart)</a:t>
            </a:r>
          </a:p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9BF9F-CCA8-0C4F-8DD9-EB16D6492704}"/>
              </a:ext>
            </a:extLst>
          </p:cNvPr>
          <p:cNvSpPr/>
          <p:nvPr userDrawn="1"/>
        </p:nvSpPr>
        <p:spPr>
          <a:xfrm>
            <a:off x="5361575" y="1664406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7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6EC6-E7EB-1291-0400-07689B7C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1A201-806B-C7C7-5BE3-8A31A5C58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5C96-1A68-0268-1F6C-83B3081D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F8ECA-B1AE-DBAC-204E-2FD23822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07AD-FEB5-0CA5-9CE4-A7768E7E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420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F41940-276E-1043-92D3-DDAF1210F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1161804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 (Bar Chart)</a:t>
            </a:r>
          </a:p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9BF9F-CCA8-0C4F-8DD9-EB16D6492704}"/>
              </a:ext>
            </a:extLst>
          </p:cNvPr>
          <p:cNvSpPr/>
          <p:nvPr userDrawn="1"/>
        </p:nvSpPr>
        <p:spPr>
          <a:xfrm>
            <a:off x="5361575" y="1664406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96A06EA-12B0-2143-8F97-5F1AAA816397}"/>
              </a:ext>
            </a:extLst>
          </p:cNvPr>
          <p:cNvGraphicFramePr/>
          <p:nvPr userDrawn="1"/>
        </p:nvGraphicFramePr>
        <p:xfrm>
          <a:off x="3035749" y="2050059"/>
          <a:ext cx="6063892" cy="404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9724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C08411-8012-3B4F-A0B6-5DD4CB5D5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FDF82B5-110B-E442-B129-3588115C71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414" y="613926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Chevron Table</a:t>
            </a:r>
          </a:p>
          <a:p>
            <a:pPr lvl="0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63AC45-A911-9E4F-B445-0E027D892FEB}"/>
              </a:ext>
            </a:extLst>
          </p:cNvPr>
          <p:cNvSpPr/>
          <p:nvPr userDrawn="1"/>
        </p:nvSpPr>
        <p:spPr>
          <a:xfrm>
            <a:off x="5389878" y="1116528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081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FE015-587C-A84C-B264-6DF359714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4E2751B-72B5-2A43-87A2-7FCC92943D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8414" y="613926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Text Boxes</a:t>
            </a:r>
          </a:p>
          <a:p>
            <a:pPr lv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14D3BF-5137-AF4D-913B-1D59EAA82A0A}"/>
              </a:ext>
            </a:extLst>
          </p:cNvPr>
          <p:cNvSpPr/>
          <p:nvPr userDrawn="1"/>
        </p:nvSpPr>
        <p:spPr>
          <a:xfrm>
            <a:off x="5389878" y="1116528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048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F41940-276E-1043-92D3-DDAF1210F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1161804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 (Table)</a:t>
            </a:r>
          </a:p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9BF9F-CCA8-0C4F-8DD9-EB16D6492704}"/>
              </a:ext>
            </a:extLst>
          </p:cNvPr>
          <p:cNvSpPr/>
          <p:nvPr userDrawn="1"/>
        </p:nvSpPr>
        <p:spPr>
          <a:xfrm>
            <a:off x="5361575" y="1664406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97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4EBA72-D27E-6446-9C30-EC13A6167BD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F41940-276E-1043-92D3-DDAF1210F5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0111" y="1161804"/>
            <a:ext cx="11395169" cy="436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b="1"/>
            </a:lvl2pPr>
            <a:lvl3pPr marL="914400" indent="0" algn="ctr">
              <a:buNone/>
              <a:defRPr b="1"/>
            </a:lvl3pPr>
            <a:lvl4pPr marL="1371600" indent="0" algn="ctr">
              <a:buNone/>
              <a:defRPr b="1"/>
            </a:lvl4pPr>
            <a:lvl5pPr marL="1828800" indent="0" algn="ctr">
              <a:buNone/>
              <a:defRPr b="1"/>
            </a:lvl5pPr>
          </a:lstStyle>
          <a:p>
            <a:pPr lvl="0"/>
            <a:r>
              <a:rPr lang="en-US"/>
              <a:t>Slide Title (Table)</a:t>
            </a:r>
          </a:p>
          <a:p>
            <a:pPr lvl="0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9BF9F-CCA8-0C4F-8DD9-EB16D6492704}"/>
              </a:ext>
            </a:extLst>
          </p:cNvPr>
          <p:cNvSpPr/>
          <p:nvPr userDrawn="1"/>
        </p:nvSpPr>
        <p:spPr>
          <a:xfrm>
            <a:off x="5361575" y="1664406"/>
            <a:ext cx="1412240" cy="50800"/>
          </a:xfrm>
          <a:prstGeom prst="rect">
            <a:avLst/>
          </a:prstGeom>
          <a:solidFill>
            <a:srgbClr val="F963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9630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EEEAE8-652B-AA43-95B3-130AD1F3EC06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00" y="2166900"/>
          <a:ext cx="8127999" cy="360120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95764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7461914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7320432"/>
                    </a:ext>
                  </a:extLst>
                </a:gridCol>
              </a:tblGrid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26178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62630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641189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68998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776838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9523"/>
                  </a:ext>
                </a:extLst>
              </a:tr>
              <a:tr h="514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61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2288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768" y="1524000"/>
            <a:ext cx="8144256" cy="342900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89D07-E98D-4BA4-80F2-E1F34D34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40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3299" y="1095375"/>
            <a:ext cx="3590925" cy="4667250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41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2A65-5060-8C1B-0653-DFA9E73C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F6BD-FCBD-8D71-31DF-502FFB086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E40F-D593-81C2-9E89-A02275BBB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8C7BB-C33E-8C96-2B59-F6929E83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588A4-907C-DD49-8063-714A219F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36D4B-6C0F-810A-F0B2-2F5F4EF2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725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904D-C330-7A1B-EBAA-DFFECC94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DF121-672C-1DA0-521B-9C16A66F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951B8-D262-858C-C65E-A307A004C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D4330-666B-7538-4164-189E3804D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1BC1D-6AB1-9410-29FE-3FC77E2B3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E39B3-81C8-7300-1C9A-174C98B3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2E4383-1727-8804-8CE2-88DEE457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8733E-61CD-5184-3281-96CE2315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78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B700-CC65-5D96-62EA-B4E242CC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55FF7-E877-2109-8DF4-DA64C566A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BB9C4-CB81-2852-2B91-AB64CF201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10DF4-9450-1539-3ADA-4446BB1A5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340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A45A2-3E57-D989-8FDD-14EF3EF5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610CE-8A1A-40A5-C62A-D077DDCB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5670-AC80-CB23-FEF2-B25EA41F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57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E1A6-A5F3-3870-3311-904AEEDC5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2BBB2-AE35-6894-0CEE-137488F5F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921F6-ED76-823A-0DB9-68FA23F3B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6CEE4-B443-1F38-3ED0-E504384F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AABD2-55CA-5425-6865-9CF9DCA9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6A93F-DCB6-AE7A-1017-3B8C3B069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69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47FC6-04B6-95EC-FF17-6C288F34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F6D8A3-136F-2DE9-9190-3A2F411B6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FB489-8C8A-6261-5013-E7A96CC1A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FF405-10F9-8CF4-30EC-6C85577E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3B03D-1181-5D44-9E44-12F066E23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9C88F-AA75-FCF4-3F3F-C39D8106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015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BCC88-4682-1716-668D-3F05DDC9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DD828-5322-FA81-4496-23DFCDC2E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ED59-A270-8498-02CB-9FC1B4BAC9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44CF4-D0D2-437A-B6A7-B35F80222C78}" type="datetimeFigureOut">
              <a:rPr lang="en-CA" smtClean="0"/>
              <a:t>2023-09-30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C88E-85B2-4EA2-7FB0-A386E2416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3CF34-4C3A-9CB4-65BF-99679FEAA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5A6B8-D741-4A1E-838E-FD5AC0D92A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74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00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5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9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0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21.svg"/><Relationship Id="rId5" Type="http://schemas.openxmlformats.org/officeDocument/2006/relationships/image" Target="../media/image19.sv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Graphic 4">
            <a:extLst>
              <a:ext uri="{FF2B5EF4-FFF2-40B4-BE49-F238E27FC236}">
                <a16:creationId xmlns:a16="http://schemas.microsoft.com/office/drawing/2014/main" id="{8C23666D-AA0B-4055-B6D1-F271DD034ADC}"/>
              </a:ext>
            </a:extLst>
          </p:cNvPr>
          <p:cNvSpPr/>
          <p:nvPr/>
        </p:nvSpPr>
        <p:spPr>
          <a:xfrm rot="3140551">
            <a:off x="-2192543" y="-2808187"/>
            <a:ext cx="4024137" cy="7105531"/>
          </a:xfrm>
          <a:custGeom>
            <a:avLst/>
            <a:gdLst>
              <a:gd name="connsiteX0" fmla="*/ 1112933 w 1137091"/>
              <a:gd name="connsiteY0" fmla="*/ 148024 h 1501074"/>
              <a:gd name="connsiteX1" fmla="*/ 1084358 w 1137091"/>
              <a:gd name="connsiteY1" fmla="*/ 625227 h 1501074"/>
              <a:gd name="connsiteX2" fmla="*/ 1081500 w 1137091"/>
              <a:gd name="connsiteY2" fmla="*/ 1030039 h 1501074"/>
              <a:gd name="connsiteX3" fmla="*/ 897668 w 1137091"/>
              <a:gd name="connsiteY3" fmla="*/ 1439615 h 1501074"/>
              <a:gd name="connsiteX4" fmla="*/ 429038 w 1137091"/>
              <a:gd name="connsiteY4" fmla="*/ 1446282 h 1501074"/>
              <a:gd name="connsiteX5" fmla="*/ 74708 w 1137091"/>
              <a:gd name="connsiteY5" fmla="*/ 1096715 h 1501074"/>
              <a:gd name="connsiteX6" fmla="*/ 7080 w 1137091"/>
              <a:gd name="connsiteY6" fmla="*/ 609035 h 1501074"/>
              <a:gd name="connsiteX7" fmla="*/ 194723 w 1137091"/>
              <a:gd name="connsiteY7" fmla="*/ 152787 h 1501074"/>
              <a:gd name="connsiteX8" fmla="*/ 679545 w 1137091"/>
              <a:gd name="connsiteY8" fmla="*/ 387 h 1501074"/>
              <a:gd name="connsiteX9" fmla="*/ 1112933 w 1137091"/>
              <a:gd name="connsiteY9" fmla="*/ 148024 h 150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7091" h="1501074">
                <a:moveTo>
                  <a:pt x="1112933" y="148024"/>
                </a:moveTo>
                <a:cubicBezTo>
                  <a:pt x="1172940" y="267087"/>
                  <a:pt x="1105313" y="469969"/>
                  <a:pt x="1084358" y="625227"/>
                </a:cubicBezTo>
                <a:cubicBezTo>
                  <a:pt x="1064355" y="779532"/>
                  <a:pt x="1092930" y="886212"/>
                  <a:pt x="1081500" y="1030039"/>
                </a:cubicBezTo>
                <a:cubicBezTo>
                  <a:pt x="1069118" y="1173867"/>
                  <a:pt x="1018635" y="1353890"/>
                  <a:pt x="897668" y="1439615"/>
                </a:cubicBezTo>
                <a:cubicBezTo>
                  <a:pt x="776700" y="1525340"/>
                  <a:pt x="587153" y="1515815"/>
                  <a:pt x="429038" y="1446282"/>
                </a:cubicBezTo>
                <a:cubicBezTo>
                  <a:pt x="270923" y="1375797"/>
                  <a:pt x="146145" y="1246257"/>
                  <a:pt x="74708" y="1096715"/>
                </a:cubicBezTo>
                <a:cubicBezTo>
                  <a:pt x="4223" y="948125"/>
                  <a:pt x="-11017" y="780485"/>
                  <a:pt x="7080" y="609035"/>
                </a:cubicBezTo>
                <a:cubicBezTo>
                  <a:pt x="25178" y="436632"/>
                  <a:pt x="77565" y="261372"/>
                  <a:pt x="194723" y="152787"/>
                </a:cubicBezTo>
                <a:cubicBezTo>
                  <a:pt x="312833" y="44202"/>
                  <a:pt x="494760" y="3244"/>
                  <a:pt x="679545" y="387"/>
                </a:cubicBezTo>
                <a:cubicBezTo>
                  <a:pt x="865283" y="-3423"/>
                  <a:pt x="1052925" y="29915"/>
                  <a:pt x="1112933" y="148024"/>
                </a:cubicBezTo>
                <a:close/>
              </a:path>
            </a:pathLst>
          </a:custGeom>
          <a:solidFill>
            <a:srgbClr val="232F3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2DD0B8-1BD4-48CA-8863-8067FDD9A41A}"/>
              </a:ext>
            </a:extLst>
          </p:cNvPr>
          <p:cNvGrpSpPr/>
          <p:nvPr/>
        </p:nvGrpSpPr>
        <p:grpSpPr>
          <a:xfrm>
            <a:off x="7930275" y="126132"/>
            <a:ext cx="4193777" cy="1629333"/>
            <a:chOff x="4008257" y="2544510"/>
            <a:chExt cx="4193777" cy="16293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9BD28D-55F8-486A-9F93-D3268DEDBC31}"/>
                </a:ext>
              </a:extLst>
            </p:cNvPr>
            <p:cNvSpPr txBox="1"/>
            <p:nvPr/>
          </p:nvSpPr>
          <p:spPr>
            <a:xfrm>
              <a:off x="4008257" y="2544510"/>
              <a:ext cx="4193777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8800" dirty="0">
                  <a:latin typeface="Fira Sans Medium" panose="020B0603050000020004" pitchFamily="34" charset="0"/>
                </a:rPr>
                <a:t>amazon</a:t>
              </a:r>
              <a:endParaRPr lang="en-IN" sz="7200" dirty="0">
                <a:latin typeface="Fira Sans Medium" panose="020B06030500000200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DA832C-0B8E-44C3-8812-0B0115BD3728}"/>
                </a:ext>
              </a:extLst>
            </p:cNvPr>
            <p:cNvGrpSpPr/>
            <p:nvPr/>
          </p:nvGrpSpPr>
          <p:grpSpPr>
            <a:xfrm>
              <a:off x="4348163" y="3770174"/>
              <a:ext cx="2162175" cy="403669"/>
              <a:chOff x="3184693" y="3692320"/>
              <a:chExt cx="4123771" cy="928898"/>
            </a:xfrm>
            <a:solidFill>
              <a:srgbClr val="FF9900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72E5EF1-F411-425A-A90F-C84961599327}"/>
                  </a:ext>
                </a:extLst>
              </p:cNvPr>
              <p:cNvSpPr/>
              <p:nvPr/>
            </p:nvSpPr>
            <p:spPr>
              <a:xfrm>
                <a:off x="3184693" y="3773539"/>
                <a:ext cx="3760827" cy="847679"/>
              </a:xfrm>
              <a:custGeom>
                <a:avLst/>
                <a:gdLst>
                  <a:gd name="connsiteX0" fmla="*/ 4569032 w 4609853"/>
                  <a:gd name="connsiteY0" fmla="*/ 413392 h 1039050"/>
                  <a:gd name="connsiteX1" fmla="*/ 2522490 w 4609853"/>
                  <a:gd name="connsiteY1" fmla="*/ 1039051 h 1039050"/>
                  <a:gd name="connsiteX2" fmla="*/ 22339 w 4609853"/>
                  <a:gd name="connsiteY2" fmla="*/ 85017 h 1039050"/>
                  <a:gd name="connsiteX3" fmla="*/ 79146 w 4609853"/>
                  <a:gd name="connsiteY3" fmla="*/ 10798 h 1039050"/>
                  <a:gd name="connsiteX4" fmla="*/ 2580535 w 4609853"/>
                  <a:gd name="connsiteY4" fmla="*/ 674186 h 1039050"/>
                  <a:gd name="connsiteX5" fmla="*/ 4488602 w 4609853"/>
                  <a:gd name="connsiteY5" fmla="*/ 284033 h 1039050"/>
                  <a:gd name="connsiteX6" fmla="*/ 4569032 w 4609853"/>
                  <a:gd name="connsiteY6" fmla="*/ 413392 h 10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09853" h="1039050">
                    <a:moveTo>
                      <a:pt x="4569032" y="413392"/>
                    </a:moveTo>
                    <a:cubicBezTo>
                      <a:pt x="4015524" y="821376"/>
                      <a:pt x="3213233" y="1039051"/>
                      <a:pt x="2522490" y="1039051"/>
                    </a:cubicBezTo>
                    <a:cubicBezTo>
                      <a:pt x="1553940" y="1039051"/>
                      <a:pt x="682003" y="680825"/>
                      <a:pt x="22339" y="85017"/>
                    </a:cubicBezTo>
                    <a:cubicBezTo>
                      <a:pt x="-29486" y="38164"/>
                      <a:pt x="16958" y="-25682"/>
                      <a:pt x="79146" y="10798"/>
                    </a:cubicBezTo>
                    <a:cubicBezTo>
                      <a:pt x="791045" y="425003"/>
                      <a:pt x="1671279" y="674186"/>
                      <a:pt x="2580535" y="674186"/>
                    </a:cubicBezTo>
                    <a:cubicBezTo>
                      <a:pt x="3193755" y="674186"/>
                      <a:pt x="3868334" y="547313"/>
                      <a:pt x="4488602" y="284033"/>
                    </a:cubicBezTo>
                    <a:cubicBezTo>
                      <a:pt x="4582300" y="244228"/>
                      <a:pt x="4660662" y="345393"/>
                      <a:pt x="4569032" y="41339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36A53D7-29B1-45C8-9FA1-87C9D13A5BE1}"/>
                  </a:ext>
                </a:extLst>
              </p:cNvPr>
              <p:cNvSpPr/>
              <p:nvPr/>
            </p:nvSpPr>
            <p:spPr>
              <a:xfrm>
                <a:off x="6535428" y="3692320"/>
                <a:ext cx="773036" cy="761368"/>
              </a:xfrm>
              <a:custGeom>
                <a:avLst/>
                <a:gdLst>
                  <a:gd name="connsiteX0" fmla="*/ 691963 w 947553"/>
                  <a:gd name="connsiteY0" fmla="*/ 249669 h 933254"/>
                  <a:gd name="connsiteX1" fmla="*/ 45996 w 947553"/>
                  <a:gd name="connsiteY1" fmla="*/ 228114 h 933254"/>
                  <a:gd name="connsiteX2" fmla="*/ 32309 w 947553"/>
                  <a:gd name="connsiteY2" fmla="*/ 153476 h 933254"/>
                  <a:gd name="connsiteX3" fmla="*/ 928297 w 947553"/>
                  <a:gd name="connsiteY3" fmla="*/ 69723 h 933254"/>
                  <a:gd name="connsiteX4" fmla="*/ 615258 w 947553"/>
                  <a:gd name="connsiteY4" fmla="*/ 913476 h 933254"/>
                  <a:gd name="connsiteX5" fmla="*/ 546430 w 947553"/>
                  <a:gd name="connsiteY5" fmla="*/ 880719 h 933254"/>
                  <a:gd name="connsiteX6" fmla="*/ 691963 w 947553"/>
                  <a:gd name="connsiteY6" fmla="*/ 249669 h 933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7553" h="933254">
                    <a:moveTo>
                      <a:pt x="691963" y="249669"/>
                    </a:moveTo>
                    <a:cubicBezTo>
                      <a:pt x="621477" y="159286"/>
                      <a:pt x="224275" y="206968"/>
                      <a:pt x="45996" y="228114"/>
                    </a:cubicBezTo>
                    <a:cubicBezTo>
                      <a:pt x="-8325" y="234743"/>
                      <a:pt x="-16612" y="187480"/>
                      <a:pt x="32309" y="153476"/>
                    </a:cubicBezTo>
                    <a:cubicBezTo>
                      <a:pt x="348663" y="-69171"/>
                      <a:pt x="867765" y="-4906"/>
                      <a:pt x="928297" y="69723"/>
                    </a:cubicBezTo>
                    <a:cubicBezTo>
                      <a:pt x="988828" y="144770"/>
                      <a:pt x="912543" y="665111"/>
                      <a:pt x="615258" y="913476"/>
                    </a:cubicBezTo>
                    <a:cubicBezTo>
                      <a:pt x="569652" y="951614"/>
                      <a:pt x="526123" y="931297"/>
                      <a:pt x="546430" y="880719"/>
                    </a:cubicBezTo>
                    <a:cubicBezTo>
                      <a:pt x="613191" y="714041"/>
                      <a:pt x="762866" y="340471"/>
                      <a:pt x="691963" y="249669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DD9DEE1-AFD1-1ED6-C51F-D98992F422CE}"/>
              </a:ext>
            </a:extLst>
          </p:cNvPr>
          <p:cNvSpPr txBox="1"/>
          <p:nvPr/>
        </p:nvSpPr>
        <p:spPr>
          <a:xfrm>
            <a:off x="3917152" y="2121869"/>
            <a:ext cx="8154018" cy="126188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dirty="0">
                <a:latin typeface="Fira Sans Medium" panose="020B0603050000020004" pitchFamily="34" charset="0"/>
              </a:rPr>
              <a:t>Understanding Customer Reviews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3600" dirty="0">
                <a:latin typeface="Fira Sans Medium" panose="020B0603050000020004" pitchFamily="34" charset="0"/>
              </a:rPr>
              <a:t>Team Cape Town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1A3259-6A61-A715-50AF-A5C7B467AF20}"/>
              </a:ext>
            </a:extLst>
          </p:cNvPr>
          <p:cNvSpPr txBox="1"/>
          <p:nvPr/>
        </p:nvSpPr>
        <p:spPr>
          <a:xfrm>
            <a:off x="1158499" y="2442297"/>
            <a:ext cx="853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DB7563-001D-C391-8C1A-1E642DD25E5A}"/>
              </a:ext>
            </a:extLst>
          </p:cNvPr>
          <p:cNvGrpSpPr/>
          <p:nvPr/>
        </p:nvGrpSpPr>
        <p:grpSpPr>
          <a:xfrm>
            <a:off x="497957" y="2962817"/>
            <a:ext cx="2405902" cy="2405902"/>
            <a:chOff x="467744" y="2984054"/>
            <a:chExt cx="2405902" cy="2405902"/>
          </a:xfrm>
        </p:grpSpPr>
        <p:pic>
          <p:nvPicPr>
            <p:cNvPr id="14" name="Picture 13" descr="A cartoon of a person with glasses&#10;&#10;Description automatically generated">
              <a:extLst>
                <a:ext uri="{FF2B5EF4-FFF2-40B4-BE49-F238E27FC236}">
                  <a16:creationId xmlns:a16="http://schemas.microsoft.com/office/drawing/2014/main" id="{2F42B8AD-5CAD-FC0E-B8AB-F3084C66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73018">
              <a:off x="467744" y="2984054"/>
              <a:ext cx="2405902" cy="240590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AAB3516-AD6F-8520-D1BC-F0428F42E0EA}"/>
                </a:ext>
              </a:extLst>
            </p:cNvPr>
            <p:cNvSpPr txBox="1"/>
            <p:nvPr/>
          </p:nvSpPr>
          <p:spPr>
            <a:xfrm>
              <a:off x="1463650" y="3019887"/>
              <a:ext cx="8397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Anan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C1E415-5F49-F2A5-34A8-3900C1024E86}"/>
              </a:ext>
            </a:extLst>
          </p:cNvPr>
          <p:cNvGrpSpPr/>
          <p:nvPr/>
        </p:nvGrpSpPr>
        <p:grpSpPr>
          <a:xfrm>
            <a:off x="2512080" y="3231919"/>
            <a:ext cx="2092092" cy="2092092"/>
            <a:chOff x="2505182" y="3329922"/>
            <a:chExt cx="2092092" cy="2092092"/>
          </a:xfrm>
        </p:grpSpPr>
        <p:pic>
          <p:nvPicPr>
            <p:cNvPr id="12" name="Picture 11" descr="A cartoon of a person's face&#10;&#10;Description automatically generated">
              <a:extLst>
                <a:ext uri="{FF2B5EF4-FFF2-40B4-BE49-F238E27FC236}">
                  <a16:creationId xmlns:a16="http://schemas.microsoft.com/office/drawing/2014/main" id="{4BB7B9ED-CD10-4287-EE5F-2D23BEB8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9406">
              <a:off x="2505182" y="3329922"/>
              <a:ext cx="2092092" cy="209209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EFE6D7-DCDB-B6B9-FA2D-7603C99EC2C8}"/>
                </a:ext>
              </a:extLst>
            </p:cNvPr>
            <p:cNvSpPr txBox="1"/>
            <p:nvPr/>
          </p:nvSpPr>
          <p:spPr>
            <a:xfrm>
              <a:off x="3256992" y="3729635"/>
              <a:ext cx="111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Teresa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F61B776-829C-A9EB-9B4A-711B3CF693AD}"/>
              </a:ext>
            </a:extLst>
          </p:cNvPr>
          <p:cNvGrpSpPr/>
          <p:nvPr/>
        </p:nvGrpSpPr>
        <p:grpSpPr>
          <a:xfrm>
            <a:off x="4506204" y="3658706"/>
            <a:ext cx="2569030" cy="1965511"/>
            <a:chOff x="4506204" y="3658706"/>
            <a:chExt cx="2569030" cy="1965511"/>
          </a:xfrm>
        </p:grpSpPr>
        <p:pic>
          <p:nvPicPr>
            <p:cNvPr id="19" name="Picture 18" descr="A cartoon of a person with her tongue out&#10;&#10;Description automatically generated">
              <a:extLst>
                <a:ext uri="{FF2B5EF4-FFF2-40B4-BE49-F238E27FC236}">
                  <a16:creationId xmlns:a16="http://schemas.microsoft.com/office/drawing/2014/main" id="{A0E1646B-179E-3C64-96F3-E98A5014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04" y="3658706"/>
              <a:ext cx="1965511" cy="196551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841734-0CB8-5891-23AD-6F4533B54D73}"/>
                </a:ext>
              </a:extLst>
            </p:cNvPr>
            <p:cNvSpPr txBox="1"/>
            <p:nvPr/>
          </p:nvSpPr>
          <p:spPr>
            <a:xfrm>
              <a:off x="5958793" y="4927299"/>
              <a:ext cx="111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404040"/>
                  </a:solidFill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Shuyue</a:t>
              </a:r>
              <a:endParaRPr lang="en-US" dirty="0">
                <a:solidFill>
                  <a:srgbClr val="404040"/>
                </a:solidFill>
                <a:latin typeface="Cavolini" panose="020B0604020202020204" pitchFamily="34" charset="0"/>
                <a:ea typeface="Apple Symbols" panose="02000000000000000000" pitchFamily="2" charset="-79"/>
                <a:cs typeface="Cavolini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E56E07-9915-8C3B-9E7C-0F232A842544}"/>
              </a:ext>
            </a:extLst>
          </p:cNvPr>
          <p:cNvGrpSpPr/>
          <p:nvPr/>
        </p:nvGrpSpPr>
        <p:grpSpPr>
          <a:xfrm>
            <a:off x="3085747" y="4936072"/>
            <a:ext cx="2087087" cy="2087087"/>
            <a:chOff x="3072338" y="5033528"/>
            <a:chExt cx="2087087" cy="2087087"/>
          </a:xfrm>
        </p:grpSpPr>
        <p:pic>
          <p:nvPicPr>
            <p:cNvPr id="23" name="Picture 22" descr="A cartoon of a person wearing glasses&#10;&#10;Description automatically generated">
              <a:extLst>
                <a:ext uri="{FF2B5EF4-FFF2-40B4-BE49-F238E27FC236}">
                  <a16:creationId xmlns:a16="http://schemas.microsoft.com/office/drawing/2014/main" id="{5DCA23FF-6A13-9747-5F74-119658393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338" y="5033528"/>
              <a:ext cx="2087087" cy="208708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BDEB9F-0546-A226-4835-293DF9AADEC9}"/>
                </a:ext>
              </a:extLst>
            </p:cNvPr>
            <p:cNvSpPr txBox="1"/>
            <p:nvPr/>
          </p:nvSpPr>
          <p:spPr>
            <a:xfrm>
              <a:off x="3692746" y="5375581"/>
              <a:ext cx="111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Andy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44F4A9E-3B2D-F8AE-3E61-ACF5416F856A}"/>
              </a:ext>
            </a:extLst>
          </p:cNvPr>
          <p:cNvGrpSpPr/>
          <p:nvPr/>
        </p:nvGrpSpPr>
        <p:grpSpPr>
          <a:xfrm>
            <a:off x="1145499" y="4962961"/>
            <a:ext cx="2129858" cy="2129858"/>
            <a:chOff x="1137944" y="5053851"/>
            <a:chExt cx="2129858" cy="2129858"/>
          </a:xfrm>
        </p:grpSpPr>
        <p:pic>
          <p:nvPicPr>
            <p:cNvPr id="28" name="Picture 27" descr="A cartoon head of a person&#10;&#10;Description automatically generated">
              <a:extLst>
                <a:ext uri="{FF2B5EF4-FFF2-40B4-BE49-F238E27FC236}">
                  <a16:creationId xmlns:a16="http://schemas.microsoft.com/office/drawing/2014/main" id="{EDDA36DF-A30A-E43A-2466-CAED372F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944" y="5053851"/>
              <a:ext cx="2129858" cy="212985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5FBFA2-DC15-76E1-1227-DDB336815172}"/>
                </a:ext>
              </a:extLst>
            </p:cNvPr>
            <p:cNvSpPr txBox="1"/>
            <p:nvPr/>
          </p:nvSpPr>
          <p:spPr>
            <a:xfrm>
              <a:off x="2315955" y="6567631"/>
              <a:ext cx="828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Akif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680D764-088A-6B76-3D48-F5F42B724AB1}"/>
              </a:ext>
            </a:extLst>
          </p:cNvPr>
          <p:cNvGrpSpPr/>
          <p:nvPr/>
        </p:nvGrpSpPr>
        <p:grpSpPr>
          <a:xfrm>
            <a:off x="-386938" y="4828441"/>
            <a:ext cx="1921928" cy="1921928"/>
            <a:chOff x="-554055" y="4936072"/>
            <a:chExt cx="1921928" cy="1921928"/>
          </a:xfrm>
        </p:grpSpPr>
        <p:pic>
          <p:nvPicPr>
            <p:cNvPr id="17" name="Picture 16" descr="A cartoon head of a child&#10;&#10;Description automatically generated">
              <a:extLst>
                <a:ext uri="{FF2B5EF4-FFF2-40B4-BE49-F238E27FC236}">
                  <a16:creationId xmlns:a16="http://schemas.microsoft.com/office/drawing/2014/main" id="{1E695C88-344D-DB7F-A493-896BA2359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4055" y="4936072"/>
              <a:ext cx="1921928" cy="192192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19B1B1-F4AA-CD77-8BCC-9EA833A8347A}"/>
                </a:ext>
              </a:extLst>
            </p:cNvPr>
            <p:cNvSpPr txBox="1"/>
            <p:nvPr/>
          </p:nvSpPr>
          <p:spPr>
            <a:xfrm>
              <a:off x="251432" y="6466857"/>
              <a:ext cx="111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Cole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75A80B7-2760-45EA-6AFA-1B03C59FFF77}"/>
              </a:ext>
            </a:extLst>
          </p:cNvPr>
          <p:cNvGrpSpPr/>
          <p:nvPr/>
        </p:nvGrpSpPr>
        <p:grpSpPr>
          <a:xfrm>
            <a:off x="4972267" y="5462791"/>
            <a:ext cx="2384711" cy="1760415"/>
            <a:chOff x="4972267" y="5462791"/>
            <a:chExt cx="2384711" cy="1760415"/>
          </a:xfrm>
        </p:grpSpPr>
        <p:pic>
          <p:nvPicPr>
            <p:cNvPr id="30" name="Picture 29" descr="A cartoon of a person's face&#10;&#10;Description automatically generated">
              <a:extLst>
                <a:ext uri="{FF2B5EF4-FFF2-40B4-BE49-F238E27FC236}">
                  <a16:creationId xmlns:a16="http://schemas.microsoft.com/office/drawing/2014/main" id="{55532E1A-9C04-537C-68D4-B6B3AAAB4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267" y="5462791"/>
              <a:ext cx="1760415" cy="176041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57D1FF-1C20-0EE4-3F01-C4728B57FEE1}"/>
                </a:ext>
              </a:extLst>
            </p:cNvPr>
            <p:cNvSpPr txBox="1"/>
            <p:nvPr/>
          </p:nvSpPr>
          <p:spPr>
            <a:xfrm>
              <a:off x="6240537" y="6280197"/>
              <a:ext cx="111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04040"/>
                  </a:solidFill>
                  <a:latin typeface="Cavolini" panose="020B0604020202020204" pitchFamily="34" charset="0"/>
                  <a:ea typeface="Apple Symbols" panose="02000000000000000000" pitchFamily="2" charset="-79"/>
                  <a:cs typeface="Cavolini" panose="020B0604020202020204" pitchFamily="34" charset="0"/>
                </a:rPr>
                <a:t>Fannie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CF60FB-61FE-6BC5-392A-EFB071DE46B9}"/>
              </a:ext>
            </a:extLst>
          </p:cNvPr>
          <p:cNvGrpSpPr/>
          <p:nvPr/>
        </p:nvGrpSpPr>
        <p:grpSpPr>
          <a:xfrm>
            <a:off x="-2287448" y="-1316126"/>
            <a:ext cx="5135038" cy="7105531"/>
            <a:chOff x="-1505993" y="-2254131"/>
            <a:chExt cx="5135038" cy="7105531"/>
          </a:xfrm>
        </p:grpSpPr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2258794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1505993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1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6" dur="2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8" dur="2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10" dur="20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12" dur="2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14" dur="2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16" dur="2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18" dur="2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20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2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20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2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2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2614352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Model Improvement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Modelling Journey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754E5-1D68-3D63-20CD-FD563CD775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350" y="1785788"/>
            <a:ext cx="1204141" cy="44118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83E91D-8AB6-4B06-E2C5-6B60C8435FA4}"/>
              </a:ext>
            </a:extLst>
          </p:cNvPr>
          <p:cNvCxnSpPr/>
          <p:nvPr/>
        </p:nvCxnSpPr>
        <p:spPr>
          <a:xfrm>
            <a:off x="6544491" y="5847804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1365;p229">
            <a:extLst>
              <a:ext uri="{FF2B5EF4-FFF2-40B4-BE49-F238E27FC236}">
                <a16:creationId xmlns:a16="http://schemas.microsoft.com/office/drawing/2014/main" id="{D4CC3381-6ACA-D506-4D91-D9AB78CC8F85}"/>
              </a:ext>
            </a:extLst>
          </p:cNvPr>
          <p:cNvSpPr/>
          <p:nvPr/>
        </p:nvSpPr>
        <p:spPr>
          <a:xfrm>
            <a:off x="7419703" y="5586579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1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365;p229">
            <a:extLst>
              <a:ext uri="{FF2B5EF4-FFF2-40B4-BE49-F238E27FC236}">
                <a16:creationId xmlns:a16="http://schemas.microsoft.com/office/drawing/2014/main" id="{39A19360-D56B-AEDF-6808-D6D456C55BC2}"/>
              </a:ext>
            </a:extLst>
          </p:cNvPr>
          <p:cNvSpPr/>
          <p:nvPr/>
        </p:nvSpPr>
        <p:spPr>
          <a:xfrm>
            <a:off x="3889538" y="5047191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2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3A25BD-E606-6055-F52D-EFCFFAE4A5E7}"/>
              </a:ext>
            </a:extLst>
          </p:cNvPr>
          <p:cNvCxnSpPr/>
          <p:nvPr/>
        </p:nvCxnSpPr>
        <p:spPr>
          <a:xfrm>
            <a:off x="4465138" y="5308416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403F48-CFDB-C56C-964C-F180E3512CC9}"/>
              </a:ext>
            </a:extLst>
          </p:cNvPr>
          <p:cNvCxnSpPr/>
          <p:nvPr/>
        </p:nvCxnSpPr>
        <p:spPr>
          <a:xfrm>
            <a:off x="6544491" y="4318530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1365;p229">
            <a:extLst>
              <a:ext uri="{FF2B5EF4-FFF2-40B4-BE49-F238E27FC236}">
                <a16:creationId xmlns:a16="http://schemas.microsoft.com/office/drawing/2014/main" id="{91B7723B-04D6-8F70-6664-299D9CAD4C8A}"/>
              </a:ext>
            </a:extLst>
          </p:cNvPr>
          <p:cNvSpPr/>
          <p:nvPr/>
        </p:nvSpPr>
        <p:spPr>
          <a:xfrm>
            <a:off x="7419703" y="4057305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3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65;p229">
            <a:extLst>
              <a:ext uri="{FF2B5EF4-FFF2-40B4-BE49-F238E27FC236}">
                <a16:creationId xmlns:a16="http://schemas.microsoft.com/office/drawing/2014/main" id="{29D46BC4-B55B-8181-108B-5DF88DE38009}"/>
              </a:ext>
            </a:extLst>
          </p:cNvPr>
          <p:cNvSpPr/>
          <p:nvPr/>
        </p:nvSpPr>
        <p:spPr>
          <a:xfrm>
            <a:off x="3921515" y="3600509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4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F68EF0-4C20-02F0-8A0B-476CE05F64A9}"/>
              </a:ext>
            </a:extLst>
          </p:cNvPr>
          <p:cNvCxnSpPr/>
          <p:nvPr/>
        </p:nvCxnSpPr>
        <p:spPr>
          <a:xfrm>
            <a:off x="4497115" y="3861734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729AA2-7502-ADF3-85F2-632D9ED00EBB}"/>
              </a:ext>
            </a:extLst>
          </p:cNvPr>
          <p:cNvCxnSpPr/>
          <p:nvPr/>
        </p:nvCxnSpPr>
        <p:spPr>
          <a:xfrm>
            <a:off x="6544491" y="2829314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1365;p229">
            <a:extLst>
              <a:ext uri="{FF2B5EF4-FFF2-40B4-BE49-F238E27FC236}">
                <a16:creationId xmlns:a16="http://schemas.microsoft.com/office/drawing/2014/main" id="{DCB4B128-0ED4-E788-3769-DE53B3E2A88E}"/>
              </a:ext>
            </a:extLst>
          </p:cNvPr>
          <p:cNvSpPr/>
          <p:nvPr/>
        </p:nvSpPr>
        <p:spPr>
          <a:xfrm>
            <a:off x="7419703" y="2568089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5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256CEE-566C-4183-1BC8-CBD73272EC6C}"/>
              </a:ext>
            </a:extLst>
          </p:cNvPr>
          <p:cNvSpPr txBox="1"/>
          <p:nvPr/>
        </p:nvSpPr>
        <p:spPr>
          <a:xfrm>
            <a:off x="8140700" y="5586579"/>
            <a:ext cx="32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Starting Model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C4835C-9A95-569C-13A4-F50385E0564A}"/>
              </a:ext>
            </a:extLst>
          </p:cNvPr>
          <p:cNvSpPr txBox="1"/>
          <p:nvPr/>
        </p:nvSpPr>
        <p:spPr>
          <a:xfrm>
            <a:off x="1333216" y="5047191"/>
            <a:ext cx="2410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Applied Text Preprocessing Steps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AE063-3E74-8241-3091-53867DC3E640}"/>
              </a:ext>
            </a:extLst>
          </p:cNvPr>
          <p:cNvSpPr txBox="1"/>
          <p:nvPr/>
        </p:nvSpPr>
        <p:spPr>
          <a:xfrm>
            <a:off x="8042072" y="4057305"/>
            <a:ext cx="2358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Added Date, Customer &amp; Product Level Features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DF3C1E-4359-C1D0-1D84-4DA002DFA932}"/>
              </a:ext>
            </a:extLst>
          </p:cNvPr>
          <p:cNvSpPr txBox="1"/>
          <p:nvPr/>
        </p:nvSpPr>
        <p:spPr>
          <a:xfrm>
            <a:off x="905737" y="3579866"/>
            <a:ext cx="3110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Added Features about the Content &amp; Sentiment of Reviews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76CC4C-8CE0-81B9-AD6E-51D070850CA8}"/>
              </a:ext>
            </a:extLst>
          </p:cNvPr>
          <p:cNvSpPr txBox="1"/>
          <p:nvPr/>
        </p:nvSpPr>
        <p:spPr>
          <a:xfrm>
            <a:off x="8045510" y="2487746"/>
            <a:ext cx="306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Fit Light GBM on Training Data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0.88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3AFB7D-FE07-4E25-8FA9-D15638C186A0}"/>
              </a:ext>
            </a:extLst>
          </p:cNvPr>
          <p:cNvSpPr txBox="1"/>
          <p:nvPr/>
        </p:nvSpPr>
        <p:spPr>
          <a:xfrm>
            <a:off x="298665" y="6480313"/>
            <a:ext cx="1159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* All AUC values here represent the AUC on the Kaggle leader board.</a:t>
            </a:r>
          </a:p>
        </p:txBody>
      </p:sp>
      <p:sp>
        <p:nvSpPr>
          <p:cNvPr id="2" name="Google Shape;11365;p229">
            <a:extLst>
              <a:ext uri="{FF2B5EF4-FFF2-40B4-BE49-F238E27FC236}">
                <a16:creationId xmlns:a16="http://schemas.microsoft.com/office/drawing/2014/main" id="{210D9DAA-5452-49FA-72CD-E112C6E60537}"/>
              </a:ext>
            </a:extLst>
          </p:cNvPr>
          <p:cNvSpPr/>
          <p:nvPr/>
        </p:nvSpPr>
        <p:spPr>
          <a:xfrm>
            <a:off x="3888008" y="2030047"/>
            <a:ext cx="522380" cy="522449"/>
          </a:xfrm>
          <a:prstGeom prst="ellipse">
            <a:avLst/>
          </a:prstGeom>
          <a:solidFill>
            <a:schemeClr val="accent1"/>
          </a:solidFill>
          <a:ln w="88900" cap="flat" cmpd="sng">
            <a:solidFill>
              <a:srgbClr val="0A72C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6</a:t>
            </a:r>
            <a:endParaRPr sz="2000" b="1" i="0" u="none" strike="noStrike" cap="none" dirty="0">
              <a:solidFill>
                <a:srgbClr val="FFFFFF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94239C-A2BE-4C93-1FA4-D3A2547BF99F}"/>
              </a:ext>
            </a:extLst>
          </p:cNvPr>
          <p:cNvCxnSpPr/>
          <p:nvPr/>
        </p:nvCxnSpPr>
        <p:spPr>
          <a:xfrm>
            <a:off x="4463608" y="2291272"/>
            <a:ext cx="875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8793F6-EDBE-82D9-5CAE-5B5BBCADA118}"/>
              </a:ext>
            </a:extLst>
          </p:cNvPr>
          <p:cNvSpPr txBox="1"/>
          <p:nvPr/>
        </p:nvSpPr>
        <p:spPr>
          <a:xfrm>
            <a:off x="1383950" y="2009404"/>
            <a:ext cx="25984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Feature Selection + Hyperparameter Tuning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AUC: ~ 0.89</a:t>
            </a:r>
          </a:p>
        </p:txBody>
      </p:sp>
    </p:spTree>
    <p:extLst>
      <p:ext uri="{BB962C8B-B14F-4D97-AF65-F5344CB8AC3E}">
        <p14:creationId xmlns:p14="http://schemas.microsoft.com/office/powerpoint/2010/main" val="14017808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5060536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Feature Importance Chart of Winning Model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Model Evaluation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92D25-C9DF-F241-E6C6-DF1C8C36E9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85" r="5597"/>
          <a:stretch/>
        </p:blipFill>
        <p:spPr>
          <a:xfrm>
            <a:off x="448961" y="2428451"/>
            <a:ext cx="11294077" cy="29234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E092B9-3FF3-BB23-454A-27375571122C}"/>
              </a:ext>
            </a:extLst>
          </p:cNvPr>
          <p:cNvSpPr txBox="1"/>
          <p:nvPr/>
        </p:nvSpPr>
        <p:spPr>
          <a:xfrm>
            <a:off x="298665" y="6480313"/>
            <a:ext cx="1159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Only top 5 features shown</a:t>
            </a:r>
          </a:p>
        </p:txBody>
      </p:sp>
    </p:spTree>
    <p:extLst>
      <p:ext uri="{BB962C8B-B14F-4D97-AF65-F5344CB8AC3E}">
        <p14:creationId xmlns:p14="http://schemas.microsoft.com/office/powerpoint/2010/main" val="30315010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2025388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LLM Integration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LLM Integration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E6740-4FFB-D431-BC87-5462A490DCF7}"/>
              </a:ext>
            </a:extLst>
          </p:cNvPr>
          <p:cNvSpPr txBox="1"/>
          <p:nvPr/>
        </p:nvSpPr>
        <p:spPr>
          <a:xfrm>
            <a:off x="638298" y="2103120"/>
            <a:ext cx="10935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Debugging Code: </a:t>
            </a:r>
            <a:r>
              <a:rPr lang="en-US" dirty="0">
                <a:latin typeface="Century Gothic" panose="020B0502020202020204" pitchFamily="34" charset="0"/>
              </a:rPr>
              <a:t>Pasting the code and the error from the code provided a debugged version of the code, especially correcting for syntax issues.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9009F-2B74-E038-D3BD-7A9E4A1814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52"/>
          <a:stretch/>
        </p:blipFill>
        <p:spPr>
          <a:xfrm>
            <a:off x="569936" y="3082070"/>
            <a:ext cx="10935392" cy="61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371A5D-45A2-1BDD-2932-F5DE654473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16" y="4287624"/>
            <a:ext cx="3449180" cy="1965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1F424-3541-3F84-7413-3462D8CDD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8747" y="4308555"/>
            <a:ext cx="3314466" cy="1965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5445C-D070-A8C7-48A1-1F8628C39D3E}"/>
              </a:ext>
            </a:extLst>
          </p:cNvPr>
          <p:cNvSpPr txBox="1"/>
          <p:nvPr/>
        </p:nvSpPr>
        <p:spPr>
          <a:xfrm>
            <a:off x="569936" y="2795646"/>
            <a:ext cx="462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Error Message: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4023C-F2CB-7FA9-580B-EC8D2B1AC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5298" y="4343101"/>
            <a:ext cx="3657396" cy="1942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95D84-BF4C-F776-FF5A-DA176C0B1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3257295">
            <a:off x="7341489" y="5156084"/>
            <a:ext cx="731339" cy="433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620FE0-90F8-AD24-D78B-E9E1BCA0DF5C}"/>
              </a:ext>
            </a:extLst>
          </p:cNvPr>
          <p:cNvSpPr txBox="1"/>
          <p:nvPr/>
        </p:nvSpPr>
        <p:spPr>
          <a:xfrm>
            <a:off x="7521127" y="5567433"/>
            <a:ext cx="836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Code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37E463-BAA2-E25D-D21A-905663D8BB7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359322">
            <a:off x="3282153" y="4473155"/>
            <a:ext cx="731339" cy="4332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B77F80-FB7D-D0F7-8554-24CA0093F6EE}"/>
              </a:ext>
            </a:extLst>
          </p:cNvPr>
          <p:cNvSpPr txBox="1"/>
          <p:nvPr/>
        </p:nvSpPr>
        <p:spPr>
          <a:xfrm>
            <a:off x="3829684" y="4206040"/>
            <a:ext cx="949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Explanation of error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272701-9CEF-52BD-6128-FF7A5293D86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359322">
            <a:off x="10357410" y="4290429"/>
            <a:ext cx="731339" cy="4332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B41632-0D0D-7ADE-9D67-CDEA785EC0BC}"/>
              </a:ext>
            </a:extLst>
          </p:cNvPr>
          <p:cNvSpPr txBox="1"/>
          <p:nvPr/>
        </p:nvSpPr>
        <p:spPr>
          <a:xfrm>
            <a:off x="10904941" y="4023314"/>
            <a:ext cx="94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Explanation of code snippet /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1A0DE-9F25-444F-AB76-530F42BE1B6E}"/>
              </a:ext>
            </a:extLst>
          </p:cNvPr>
          <p:cNvSpPr txBox="1"/>
          <p:nvPr/>
        </p:nvSpPr>
        <p:spPr>
          <a:xfrm>
            <a:off x="569936" y="3949070"/>
            <a:ext cx="462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LLM Solution:</a:t>
            </a:r>
          </a:p>
        </p:txBody>
      </p:sp>
    </p:spTree>
    <p:extLst>
      <p:ext uri="{BB962C8B-B14F-4D97-AF65-F5344CB8AC3E}">
        <p14:creationId xmlns:p14="http://schemas.microsoft.com/office/powerpoint/2010/main" val="21642811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58779A-4E5B-A470-9313-9A2C0395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00" y="3270518"/>
            <a:ext cx="5771972" cy="2965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2025388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LLM Integration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LLM Integration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E6740-4FFB-D431-BC87-5462A490DCF7}"/>
              </a:ext>
            </a:extLst>
          </p:cNvPr>
          <p:cNvSpPr txBox="1"/>
          <p:nvPr/>
        </p:nvSpPr>
        <p:spPr>
          <a:xfrm>
            <a:off x="638299" y="1873026"/>
            <a:ext cx="10935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Code Refactoring: </a:t>
            </a:r>
            <a:r>
              <a:rPr lang="en-US" dirty="0" err="1">
                <a:latin typeface="Century Gothic" panose="020B0502020202020204" pitchFamily="34" charset="0"/>
              </a:rPr>
              <a:t>ChatGPT</a:t>
            </a:r>
            <a:r>
              <a:rPr lang="en-US" dirty="0">
                <a:latin typeface="Century Gothic" panose="020B0502020202020204" pitchFamily="34" charset="0"/>
              </a:rPr>
              <a:t> made the code better formatted, legible and easier to edit, increasing efficiency, as the code becomes more “readable”.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73704-48E9-8F6F-A66D-6906004D1A91}"/>
              </a:ext>
            </a:extLst>
          </p:cNvPr>
          <p:cNvSpPr txBox="1"/>
          <p:nvPr/>
        </p:nvSpPr>
        <p:spPr>
          <a:xfrm>
            <a:off x="744553" y="2894029"/>
            <a:ext cx="462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Pre LLM: </a:t>
            </a:r>
            <a:r>
              <a:rPr lang="en-US" sz="1600" dirty="0">
                <a:latin typeface="Century Gothic" panose="020B0502020202020204" pitchFamily="34" charset="0"/>
              </a:rPr>
              <a:t>24 lines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F98DBB-CD37-C0B4-D73C-5FBA3DEE3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490" y="3264942"/>
            <a:ext cx="4624390" cy="30413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6AB1B-E88C-90BE-BC42-6F8627EDA3C3}"/>
              </a:ext>
            </a:extLst>
          </p:cNvPr>
          <p:cNvSpPr txBox="1"/>
          <p:nvPr/>
        </p:nvSpPr>
        <p:spPr>
          <a:xfrm>
            <a:off x="5814831" y="2901025"/>
            <a:ext cx="46243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Post LLM: </a:t>
            </a:r>
            <a:r>
              <a:rPr lang="en-US" sz="1600" dirty="0">
                <a:latin typeface="Century Gothic" panose="020B0502020202020204" pitchFamily="34" charset="0"/>
              </a:rPr>
              <a:t>17 lines (~29% reduction)</a:t>
            </a:r>
            <a:endParaRPr lang="en-US" sz="1600" b="1" dirty="0">
              <a:latin typeface="Century Gothic" panose="020B0502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93F042-A38F-74F8-D2D1-B04DC77B396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10461392" y="4113519"/>
            <a:ext cx="731339" cy="4332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827890-6309-3F97-3B17-C64B7CFC5556}"/>
              </a:ext>
            </a:extLst>
          </p:cNvPr>
          <p:cNvSpPr txBox="1"/>
          <p:nvPr/>
        </p:nvSpPr>
        <p:spPr>
          <a:xfrm>
            <a:off x="11059976" y="4018826"/>
            <a:ext cx="118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Compact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877EBB-771F-A413-5A85-9A40F180A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457247">
            <a:off x="9851203" y="5534571"/>
            <a:ext cx="731339" cy="4332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5CB497-FC95-9C3B-B995-FA77B1543415}"/>
              </a:ext>
            </a:extLst>
          </p:cNvPr>
          <p:cNvSpPr txBox="1"/>
          <p:nvPr/>
        </p:nvSpPr>
        <p:spPr>
          <a:xfrm>
            <a:off x="10432536" y="5589941"/>
            <a:ext cx="160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Multiple new columns created all at once</a:t>
            </a:r>
          </a:p>
        </p:txBody>
      </p:sp>
    </p:spTree>
    <p:extLst>
      <p:ext uri="{BB962C8B-B14F-4D97-AF65-F5344CB8AC3E}">
        <p14:creationId xmlns:p14="http://schemas.microsoft.com/office/powerpoint/2010/main" val="181085767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7"/>
            <a:ext cx="11599818" cy="486854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1504011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Learnings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Key Takeaways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22B94-61A7-5093-61AA-0642535F09EB}"/>
              </a:ext>
            </a:extLst>
          </p:cNvPr>
          <p:cNvSpPr txBox="1"/>
          <p:nvPr/>
        </p:nvSpPr>
        <p:spPr>
          <a:xfrm>
            <a:off x="558087" y="2167946"/>
            <a:ext cx="109353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Feature Engineering: </a:t>
            </a:r>
            <a:r>
              <a:rPr lang="en-US" dirty="0">
                <a:latin typeface="Century Gothic" panose="020B0502020202020204" pitchFamily="34" charset="0"/>
              </a:rPr>
              <a:t>The biggest improvement in model performance was brought about by adding features on how reviews are perceived by customers.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Feature Selection: </a:t>
            </a:r>
            <a:r>
              <a:rPr lang="en-US" dirty="0">
                <a:latin typeface="Century Gothic" panose="020B0502020202020204" pitchFamily="34" charset="0"/>
              </a:rPr>
              <a:t>Relevant features need to be included in the model. Too many / too little features can erode performance.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Fitting Different Models: </a:t>
            </a:r>
            <a:r>
              <a:rPr lang="en-US" dirty="0">
                <a:latin typeface="Century Gothic" panose="020B0502020202020204" pitchFamily="34" charset="0"/>
              </a:rPr>
              <a:t>Switching from Logistic Regression to Boosting models (Light GBM) improved model performance.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b="1" dirty="0">
                <a:latin typeface="Century Gothic" panose="020B0502020202020204" pitchFamily="34" charset="0"/>
              </a:rPr>
              <a:t>Cross Validation: </a:t>
            </a:r>
            <a:r>
              <a:rPr lang="en-US" dirty="0">
                <a:latin typeface="Century Gothic" panose="020B0502020202020204" pitchFamily="34" charset="0"/>
              </a:rPr>
              <a:t>Cross-validation to optimize for hyper parameter values (using </a:t>
            </a:r>
            <a:r>
              <a:rPr lang="en-US" dirty="0" err="1">
                <a:latin typeface="Century Gothic" panose="020B0502020202020204" pitchFamily="34" charset="0"/>
              </a:rPr>
              <a:t>Optuna</a:t>
            </a:r>
            <a:r>
              <a:rPr lang="en-US" dirty="0">
                <a:latin typeface="Century Gothic" panose="020B0502020202020204" pitchFamily="34" charset="0"/>
              </a:rPr>
              <a:t>, Grid Search) improved model performance. 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latin typeface="Century Gothic" panose="020B0502020202020204" pitchFamily="34" charset="0"/>
              </a:rPr>
              <a:t>Sampling Data: </a:t>
            </a:r>
            <a:r>
              <a:rPr lang="en-US" dirty="0">
                <a:latin typeface="Century Gothic" panose="020B0502020202020204" pitchFamily="34" charset="0"/>
              </a:rPr>
              <a:t>Data must be sampled to complete model training within a reasonable amount of time.</a:t>
            </a: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b="1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6646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1FEF1F-3765-4DD6-BD6D-7D2DE9C59DF4}"/>
              </a:ext>
            </a:extLst>
          </p:cNvPr>
          <p:cNvSpPr/>
          <p:nvPr/>
        </p:nvSpPr>
        <p:spPr>
          <a:xfrm rot="5400000">
            <a:off x="9878829" y="3215937"/>
            <a:ext cx="3316690" cy="4835022"/>
          </a:xfrm>
          <a:custGeom>
            <a:avLst/>
            <a:gdLst>
              <a:gd name="connsiteX0" fmla="*/ 550 w 3991493"/>
              <a:gd name="connsiteY0" fmla="*/ 1642332 h 4835022"/>
              <a:gd name="connsiteX1" fmla="*/ 765521 w 3991493"/>
              <a:gd name="connsiteY1" fmla="*/ 580588 h 4835022"/>
              <a:gd name="connsiteX2" fmla="*/ 2083026 w 3991493"/>
              <a:gd name="connsiteY2" fmla="*/ 100048 h 4835022"/>
              <a:gd name="connsiteX3" fmla="*/ 2715245 w 3991493"/>
              <a:gd name="connsiteY3" fmla="*/ 1509749 h 4835022"/>
              <a:gd name="connsiteX4" fmla="*/ 2721227 w 3991493"/>
              <a:gd name="connsiteY4" fmla="*/ 1521384 h 4835022"/>
              <a:gd name="connsiteX5" fmla="*/ 3318393 w 3991493"/>
              <a:gd name="connsiteY5" fmla="*/ 1521384 h 4835022"/>
              <a:gd name="connsiteX6" fmla="*/ 3929986 w 3991493"/>
              <a:gd name="connsiteY6" fmla="*/ 1521384 h 4835022"/>
              <a:gd name="connsiteX7" fmla="*/ 3991493 w 3991493"/>
              <a:gd name="connsiteY7" fmla="*/ 1521384 h 4835022"/>
              <a:gd name="connsiteX8" fmla="*/ 3991493 w 3991493"/>
              <a:gd name="connsiteY8" fmla="*/ 4315384 h 4835022"/>
              <a:gd name="connsiteX9" fmla="*/ 3598980 w 3991493"/>
              <a:gd name="connsiteY9" fmla="*/ 4315384 h 4835022"/>
              <a:gd name="connsiteX10" fmla="*/ 3619976 w 3991493"/>
              <a:gd name="connsiteY10" fmla="*/ 4405771 h 4835022"/>
              <a:gd name="connsiteX11" fmla="*/ 3664689 w 3991493"/>
              <a:gd name="connsiteY11" fmla="*/ 4832151 h 4835022"/>
              <a:gd name="connsiteX12" fmla="*/ 2683777 w 3991493"/>
              <a:gd name="connsiteY12" fmla="*/ 3360765 h 4835022"/>
              <a:gd name="connsiteX13" fmla="*/ 1889482 w 3991493"/>
              <a:gd name="connsiteY13" fmla="*/ 2464207 h 4835022"/>
              <a:gd name="connsiteX14" fmla="*/ 81357 w 3991493"/>
              <a:gd name="connsiteY14" fmla="*/ 1843552 h 4835022"/>
              <a:gd name="connsiteX15" fmla="*/ 550 w 3991493"/>
              <a:gd name="connsiteY15" fmla="*/ 1642332 h 483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91493" h="4835022">
                <a:moveTo>
                  <a:pt x="550" y="1642332"/>
                </a:moveTo>
                <a:cubicBezTo>
                  <a:pt x="-16569" y="1328474"/>
                  <a:pt x="368015" y="925398"/>
                  <a:pt x="765521" y="580588"/>
                </a:cubicBezTo>
                <a:cubicBezTo>
                  <a:pt x="1255823" y="160176"/>
                  <a:pt x="1760838" y="-174916"/>
                  <a:pt x="2083026" y="100048"/>
                </a:cubicBezTo>
                <a:cubicBezTo>
                  <a:pt x="2362548" y="345008"/>
                  <a:pt x="2499183" y="1057820"/>
                  <a:pt x="2715245" y="1509749"/>
                </a:cubicBezTo>
                <a:lnTo>
                  <a:pt x="2721227" y="1521384"/>
                </a:lnTo>
                <a:lnTo>
                  <a:pt x="3318393" y="1521384"/>
                </a:lnTo>
                <a:lnTo>
                  <a:pt x="3929986" y="1521384"/>
                </a:lnTo>
                <a:lnTo>
                  <a:pt x="3991493" y="1521384"/>
                </a:lnTo>
                <a:lnTo>
                  <a:pt x="3991493" y="4315384"/>
                </a:lnTo>
                <a:lnTo>
                  <a:pt x="3598980" y="4315384"/>
                </a:lnTo>
                <a:lnTo>
                  <a:pt x="3619976" y="4405771"/>
                </a:lnTo>
                <a:cubicBezTo>
                  <a:pt x="3673465" y="4641116"/>
                  <a:pt x="3702837" y="4809178"/>
                  <a:pt x="3664689" y="4832151"/>
                </a:cubicBezTo>
                <a:cubicBezTo>
                  <a:pt x="3559158" y="4894433"/>
                  <a:pt x="2974535" y="3928939"/>
                  <a:pt x="2683777" y="3360765"/>
                </a:cubicBezTo>
                <a:cubicBezTo>
                  <a:pt x="2393020" y="2792591"/>
                  <a:pt x="2399927" y="2620719"/>
                  <a:pt x="1889482" y="2464207"/>
                </a:cubicBezTo>
                <a:cubicBezTo>
                  <a:pt x="1380096" y="2311659"/>
                  <a:pt x="356095" y="2169487"/>
                  <a:pt x="81357" y="1843552"/>
                </a:cubicBezTo>
                <a:cubicBezTo>
                  <a:pt x="29844" y="1782438"/>
                  <a:pt x="4501" y="1714761"/>
                  <a:pt x="550" y="1642332"/>
                </a:cubicBezTo>
                <a:close/>
              </a:path>
            </a:pathLst>
          </a:custGeom>
          <a:solidFill>
            <a:srgbClr val="131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BD28D-55F8-486A-9F93-D3268DEDBC31}"/>
              </a:ext>
            </a:extLst>
          </p:cNvPr>
          <p:cNvSpPr txBox="1"/>
          <p:nvPr/>
        </p:nvSpPr>
        <p:spPr>
          <a:xfrm>
            <a:off x="4223063" y="2767280"/>
            <a:ext cx="3764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Fira Sans Medium" panose="020B0603050000020004" pitchFamily="34" charset="0"/>
              </a:rPr>
              <a:t>Thanks!</a:t>
            </a:r>
            <a:endParaRPr lang="en-IN" sz="6600" dirty="0">
              <a:latin typeface="Fira Sans Medium" panose="020B0603050000020004" pitchFamily="34" charset="0"/>
            </a:endParaRPr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30CDF02D-CAE1-425F-B0D5-8BB3AD1C0C50}"/>
              </a:ext>
            </a:extLst>
          </p:cNvPr>
          <p:cNvSpPr/>
          <p:nvPr/>
        </p:nvSpPr>
        <p:spPr>
          <a:xfrm>
            <a:off x="10747201" y="4961641"/>
            <a:ext cx="1444799" cy="1343613"/>
          </a:xfrm>
          <a:custGeom>
            <a:avLst/>
            <a:gdLst>
              <a:gd name="connsiteX0" fmla="*/ 1051454 w 1444799"/>
              <a:gd name="connsiteY0" fmla="*/ 206792 h 1343613"/>
              <a:gd name="connsiteX1" fmla="*/ 1253384 w 1444799"/>
              <a:gd name="connsiteY1" fmla="*/ 532548 h 1343613"/>
              <a:gd name="connsiteX2" fmla="*/ 1443884 w 1444799"/>
              <a:gd name="connsiteY2" fmla="*/ 904023 h 1343613"/>
              <a:gd name="connsiteX3" fmla="*/ 1145752 w 1444799"/>
              <a:gd name="connsiteY3" fmla="*/ 1165960 h 1343613"/>
              <a:gd name="connsiteX4" fmla="*/ 728556 w 1444799"/>
              <a:gd name="connsiteY4" fmla="*/ 1305025 h 1343613"/>
              <a:gd name="connsiteX5" fmla="*/ 267546 w 1444799"/>
              <a:gd name="connsiteY5" fmla="*/ 1305025 h 1343613"/>
              <a:gd name="connsiteX6" fmla="*/ 21801 w 1444799"/>
              <a:gd name="connsiteY6" fmla="*/ 912595 h 1343613"/>
              <a:gd name="connsiteX7" fmla="*/ 64664 w 1444799"/>
              <a:gd name="connsiteY7" fmla="*/ 463968 h 1343613"/>
              <a:gd name="connsiteX8" fmla="*/ 405659 w 1444799"/>
              <a:gd name="connsiteY8" fmla="*/ 187742 h 1343613"/>
              <a:gd name="connsiteX9" fmla="*/ 753321 w 1444799"/>
              <a:gd name="connsiteY9" fmla="*/ 100 h 1343613"/>
              <a:gd name="connsiteX10" fmla="*/ 1051454 w 1444799"/>
              <a:gd name="connsiteY10" fmla="*/ 206792 h 1343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4799" h="1343613">
                <a:moveTo>
                  <a:pt x="1051454" y="206792"/>
                </a:moveTo>
                <a:cubicBezTo>
                  <a:pt x="1128607" y="309663"/>
                  <a:pt x="1171469" y="411580"/>
                  <a:pt x="1253384" y="532548"/>
                </a:cubicBezTo>
                <a:cubicBezTo>
                  <a:pt x="1336252" y="652563"/>
                  <a:pt x="1457219" y="791628"/>
                  <a:pt x="1443884" y="904023"/>
                </a:cubicBezTo>
                <a:cubicBezTo>
                  <a:pt x="1430549" y="1016418"/>
                  <a:pt x="1282912" y="1102143"/>
                  <a:pt x="1145752" y="1165960"/>
                </a:cubicBezTo>
                <a:cubicBezTo>
                  <a:pt x="1008591" y="1228825"/>
                  <a:pt x="880956" y="1269783"/>
                  <a:pt x="728556" y="1305025"/>
                </a:cubicBezTo>
                <a:cubicBezTo>
                  <a:pt x="575204" y="1340268"/>
                  <a:pt x="397086" y="1370748"/>
                  <a:pt x="267546" y="1305025"/>
                </a:cubicBezTo>
                <a:cubicBezTo>
                  <a:pt x="138959" y="1239303"/>
                  <a:pt x="58949" y="1076425"/>
                  <a:pt x="21801" y="912595"/>
                </a:cubicBezTo>
                <a:cubicBezTo>
                  <a:pt x="-14394" y="748765"/>
                  <a:pt x="-8679" y="583030"/>
                  <a:pt x="64664" y="463968"/>
                </a:cubicBezTo>
                <a:cubicBezTo>
                  <a:pt x="138006" y="345858"/>
                  <a:pt x="278976" y="274420"/>
                  <a:pt x="405659" y="187742"/>
                </a:cubicBezTo>
                <a:cubicBezTo>
                  <a:pt x="531389" y="101065"/>
                  <a:pt x="642831" y="100"/>
                  <a:pt x="753321" y="100"/>
                </a:cubicBezTo>
                <a:cubicBezTo>
                  <a:pt x="864764" y="1052"/>
                  <a:pt x="974301" y="104875"/>
                  <a:pt x="1051454" y="206792"/>
                </a:cubicBezTo>
                <a:close/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77F821-6945-4FB5-9887-69FB75DABC89}"/>
              </a:ext>
            </a:extLst>
          </p:cNvPr>
          <p:cNvGrpSpPr/>
          <p:nvPr/>
        </p:nvGrpSpPr>
        <p:grpSpPr>
          <a:xfrm>
            <a:off x="-3681143" y="-2297674"/>
            <a:ext cx="7362285" cy="7105531"/>
            <a:chOff x="-2861483" y="-2254131"/>
            <a:chExt cx="7362285" cy="7105531"/>
          </a:xfrm>
        </p:grpSpPr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834BA1D4-0C72-474A-83FF-2D1B207A407E}"/>
                </a:ext>
              </a:extLst>
            </p:cNvPr>
            <p:cNvSpPr/>
            <p:nvPr/>
          </p:nvSpPr>
          <p:spPr>
            <a:xfrm rot="2476041">
              <a:off x="-634236" y="-2254131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1319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Graphic 4">
              <a:extLst>
                <a:ext uri="{FF2B5EF4-FFF2-40B4-BE49-F238E27FC236}">
                  <a16:creationId xmlns:a16="http://schemas.microsoft.com/office/drawing/2014/main" id="{8C23666D-AA0B-4055-B6D1-F271DD034ADC}"/>
                </a:ext>
              </a:extLst>
            </p:cNvPr>
            <p:cNvSpPr/>
            <p:nvPr/>
          </p:nvSpPr>
          <p:spPr>
            <a:xfrm rot="3140551">
              <a:off x="-1320786" y="-2808187"/>
              <a:ext cx="4024137" cy="7105531"/>
            </a:xfrm>
            <a:custGeom>
              <a:avLst/>
              <a:gdLst>
                <a:gd name="connsiteX0" fmla="*/ 1112933 w 1137091"/>
                <a:gd name="connsiteY0" fmla="*/ 148024 h 1501074"/>
                <a:gd name="connsiteX1" fmla="*/ 1084358 w 1137091"/>
                <a:gd name="connsiteY1" fmla="*/ 625227 h 1501074"/>
                <a:gd name="connsiteX2" fmla="*/ 1081500 w 1137091"/>
                <a:gd name="connsiteY2" fmla="*/ 1030039 h 1501074"/>
                <a:gd name="connsiteX3" fmla="*/ 897668 w 1137091"/>
                <a:gd name="connsiteY3" fmla="*/ 1439615 h 1501074"/>
                <a:gd name="connsiteX4" fmla="*/ 429038 w 1137091"/>
                <a:gd name="connsiteY4" fmla="*/ 1446282 h 1501074"/>
                <a:gd name="connsiteX5" fmla="*/ 74708 w 1137091"/>
                <a:gd name="connsiteY5" fmla="*/ 1096715 h 1501074"/>
                <a:gd name="connsiteX6" fmla="*/ 7080 w 1137091"/>
                <a:gd name="connsiteY6" fmla="*/ 609035 h 1501074"/>
                <a:gd name="connsiteX7" fmla="*/ 194723 w 1137091"/>
                <a:gd name="connsiteY7" fmla="*/ 152787 h 1501074"/>
                <a:gd name="connsiteX8" fmla="*/ 679545 w 1137091"/>
                <a:gd name="connsiteY8" fmla="*/ 387 h 1501074"/>
                <a:gd name="connsiteX9" fmla="*/ 1112933 w 1137091"/>
                <a:gd name="connsiteY9" fmla="*/ 148024 h 150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7091" h="1501074">
                  <a:moveTo>
                    <a:pt x="1112933" y="148024"/>
                  </a:moveTo>
                  <a:cubicBezTo>
                    <a:pt x="1172940" y="267087"/>
                    <a:pt x="1105313" y="469969"/>
                    <a:pt x="1084358" y="625227"/>
                  </a:cubicBezTo>
                  <a:cubicBezTo>
                    <a:pt x="1064355" y="779532"/>
                    <a:pt x="1092930" y="886212"/>
                    <a:pt x="1081500" y="1030039"/>
                  </a:cubicBezTo>
                  <a:cubicBezTo>
                    <a:pt x="1069118" y="1173867"/>
                    <a:pt x="1018635" y="1353890"/>
                    <a:pt x="897668" y="1439615"/>
                  </a:cubicBezTo>
                  <a:cubicBezTo>
                    <a:pt x="776700" y="1525340"/>
                    <a:pt x="587153" y="1515815"/>
                    <a:pt x="429038" y="1446282"/>
                  </a:cubicBezTo>
                  <a:cubicBezTo>
                    <a:pt x="270923" y="1375797"/>
                    <a:pt x="146145" y="1246257"/>
                    <a:pt x="74708" y="1096715"/>
                  </a:cubicBezTo>
                  <a:cubicBezTo>
                    <a:pt x="4223" y="948125"/>
                    <a:pt x="-11017" y="780485"/>
                    <a:pt x="7080" y="609035"/>
                  </a:cubicBezTo>
                  <a:cubicBezTo>
                    <a:pt x="25178" y="436632"/>
                    <a:pt x="77565" y="261372"/>
                    <a:pt x="194723" y="152787"/>
                  </a:cubicBezTo>
                  <a:cubicBezTo>
                    <a:pt x="312833" y="44202"/>
                    <a:pt x="494760" y="3244"/>
                    <a:pt x="679545" y="387"/>
                  </a:cubicBezTo>
                  <a:cubicBezTo>
                    <a:pt x="865283" y="-3423"/>
                    <a:pt x="1052925" y="29915"/>
                    <a:pt x="1112933" y="14802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5" name="Graphic 11">
              <a:extLst>
                <a:ext uri="{FF2B5EF4-FFF2-40B4-BE49-F238E27FC236}">
                  <a16:creationId xmlns:a16="http://schemas.microsoft.com/office/drawing/2014/main" id="{22B03510-4CF1-46CA-BE80-1E37CD0837F6}"/>
                </a:ext>
              </a:extLst>
            </p:cNvPr>
            <p:cNvSpPr/>
            <p:nvPr/>
          </p:nvSpPr>
          <p:spPr>
            <a:xfrm rot="8901965">
              <a:off x="3130551" y="555042"/>
              <a:ext cx="1370251" cy="1274286"/>
            </a:xfrm>
            <a:custGeom>
              <a:avLst/>
              <a:gdLst>
                <a:gd name="connsiteX0" fmla="*/ 1051454 w 1444799"/>
                <a:gd name="connsiteY0" fmla="*/ 206792 h 1343613"/>
                <a:gd name="connsiteX1" fmla="*/ 1253384 w 1444799"/>
                <a:gd name="connsiteY1" fmla="*/ 532548 h 1343613"/>
                <a:gd name="connsiteX2" fmla="*/ 1443884 w 1444799"/>
                <a:gd name="connsiteY2" fmla="*/ 904023 h 1343613"/>
                <a:gd name="connsiteX3" fmla="*/ 1145752 w 1444799"/>
                <a:gd name="connsiteY3" fmla="*/ 1165960 h 1343613"/>
                <a:gd name="connsiteX4" fmla="*/ 728556 w 1444799"/>
                <a:gd name="connsiteY4" fmla="*/ 1305025 h 1343613"/>
                <a:gd name="connsiteX5" fmla="*/ 267546 w 1444799"/>
                <a:gd name="connsiteY5" fmla="*/ 1305025 h 1343613"/>
                <a:gd name="connsiteX6" fmla="*/ 21801 w 1444799"/>
                <a:gd name="connsiteY6" fmla="*/ 912595 h 1343613"/>
                <a:gd name="connsiteX7" fmla="*/ 64664 w 1444799"/>
                <a:gd name="connsiteY7" fmla="*/ 463968 h 1343613"/>
                <a:gd name="connsiteX8" fmla="*/ 405659 w 1444799"/>
                <a:gd name="connsiteY8" fmla="*/ 187742 h 1343613"/>
                <a:gd name="connsiteX9" fmla="*/ 753321 w 1444799"/>
                <a:gd name="connsiteY9" fmla="*/ 100 h 1343613"/>
                <a:gd name="connsiteX10" fmla="*/ 1051454 w 1444799"/>
                <a:gd name="connsiteY10" fmla="*/ 206792 h 134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4799" h="1343613">
                  <a:moveTo>
                    <a:pt x="1051454" y="206792"/>
                  </a:moveTo>
                  <a:cubicBezTo>
                    <a:pt x="1128607" y="309663"/>
                    <a:pt x="1171469" y="411580"/>
                    <a:pt x="1253384" y="532548"/>
                  </a:cubicBezTo>
                  <a:cubicBezTo>
                    <a:pt x="1336252" y="652563"/>
                    <a:pt x="1457219" y="791628"/>
                    <a:pt x="1443884" y="904023"/>
                  </a:cubicBezTo>
                  <a:cubicBezTo>
                    <a:pt x="1430549" y="1016418"/>
                    <a:pt x="1282912" y="1102143"/>
                    <a:pt x="1145752" y="1165960"/>
                  </a:cubicBezTo>
                  <a:cubicBezTo>
                    <a:pt x="1008591" y="1228825"/>
                    <a:pt x="880956" y="1269783"/>
                    <a:pt x="728556" y="1305025"/>
                  </a:cubicBezTo>
                  <a:cubicBezTo>
                    <a:pt x="575204" y="1340268"/>
                    <a:pt x="397086" y="1370748"/>
                    <a:pt x="267546" y="1305025"/>
                  </a:cubicBezTo>
                  <a:cubicBezTo>
                    <a:pt x="138959" y="1239303"/>
                    <a:pt x="58949" y="1076425"/>
                    <a:pt x="21801" y="912595"/>
                  </a:cubicBezTo>
                  <a:cubicBezTo>
                    <a:pt x="-14394" y="748765"/>
                    <a:pt x="-8679" y="583030"/>
                    <a:pt x="64664" y="463968"/>
                  </a:cubicBezTo>
                  <a:cubicBezTo>
                    <a:pt x="138006" y="345858"/>
                    <a:pt x="278976" y="274420"/>
                    <a:pt x="405659" y="187742"/>
                  </a:cubicBezTo>
                  <a:cubicBezTo>
                    <a:pt x="531389" y="101065"/>
                    <a:pt x="642831" y="100"/>
                    <a:pt x="753321" y="100"/>
                  </a:cubicBezTo>
                  <a:cubicBezTo>
                    <a:pt x="864764" y="1052"/>
                    <a:pt x="974301" y="104875"/>
                    <a:pt x="1051454" y="206792"/>
                  </a:cubicBezTo>
                  <a:close/>
                </a:path>
              </a:pathLst>
            </a:custGeom>
            <a:solidFill>
              <a:srgbClr val="FF99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22F9731-B0FC-4706-9E67-202F61A914FF}"/>
              </a:ext>
            </a:extLst>
          </p:cNvPr>
          <p:cNvSpPr/>
          <p:nvPr/>
        </p:nvSpPr>
        <p:spPr>
          <a:xfrm>
            <a:off x="4636606" y="3867382"/>
            <a:ext cx="1971876" cy="368374"/>
          </a:xfrm>
          <a:custGeom>
            <a:avLst/>
            <a:gdLst>
              <a:gd name="connsiteX0" fmla="*/ 4569032 w 4609853"/>
              <a:gd name="connsiteY0" fmla="*/ 413392 h 1039050"/>
              <a:gd name="connsiteX1" fmla="*/ 2522490 w 4609853"/>
              <a:gd name="connsiteY1" fmla="*/ 1039051 h 1039050"/>
              <a:gd name="connsiteX2" fmla="*/ 22339 w 4609853"/>
              <a:gd name="connsiteY2" fmla="*/ 85017 h 1039050"/>
              <a:gd name="connsiteX3" fmla="*/ 79146 w 4609853"/>
              <a:gd name="connsiteY3" fmla="*/ 10798 h 1039050"/>
              <a:gd name="connsiteX4" fmla="*/ 2580535 w 4609853"/>
              <a:gd name="connsiteY4" fmla="*/ 674186 h 1039050"/>
              <a:gd name="connsiteX5" fmla="*/ 4488602 w 4609853"/>
              <a:gd name="connsiteY5" fmla="*/ 284033 h 1039050"/>
              <a:gd name="connsiteX6" fmla="*/ 4569032 w 4609853"/>
              <a:gd name="connsiteY6" fmla="*/ 413392 h 103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9853" h="1039050">
                <a:moveTo>
                  <a:pt x="4569032" y="413392"/>
                </a:moveTo>
                <a:cubicBezTo>
                  <a:pt x="4015524" y="821376"/>
                  <a:pt x="3213233" y="1039051"/>
                  <a:pt x="2522490" y="1039051"/>
                </a:cubicBezTo>
                <a:cubicBezTo>
                  <a:pt x="1553940" y="1039051"/>
                  <a:pt x="682003" y="680825"/>
                  <a:pt x="22339" y="85017"/>
                </a:cubicBezTo>
                <a:cubicBezTo>
                  <a:pt x="-29486" y="38164"/>
                  <a:pt x="16958" y="-25682"/>
                  <a:pt x="79146" y="10798"/>
                </a:cubicBezTo>
                <a:cubicBezTo>
                  <a:pt x="791045" y="425003"/>
                  <a:pt x="1671279" y="674186"/>
                  <a:pt x="2580535" y="674186"/>
                </a:cubicBezTo>
                <a:cubicBezTo>
                  <a:pt x="3193755" y="674186"/>
                  <a:pt x="3868334" y="547313"/>
                  <a:pt x="4488602" y="284033"/>
                </a:cubicBezTo>
                <a:cubicBezTo>
                  <a:pt x="4582300" y="244228"/>
                  <a:pt x="4660662" y="345393"/>
                  <a:pt x="4569032" y="413392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3DC809-06A1-40CF-AA17-0E8089FE7962}"/>
              </a:ext>
            </a:extLst>
          </p:cNvPr>
          <p:cNvSpPr/>
          <p:nvPr/>
        </p:nvSpPr>
        <p:spPr>
          <a:xfrm>
            <a:off x="6393463" y="3832087"/>
            <a:ext cx="405318" cy="330866"/>
          </a:xfrm>
          <a:custGeom>
            <a:avLst/>
            <a:gdLst>
              <a:gd name="connsiteX0" fmla="*/ 691963 w 947553"/>
              <a:gd name="connsiteY0" fmla="*/ 249669 h 933254"/>
              <a:gd name="connsiteX1" fmla="*/ 45996 w 947553"/>
              <a:gd name="connsiteY1" fmla="*/ 228114 h 933254"/>
              <a:gd name="connsiteX2" fmla="*/ 32309 w 947553"/>
              <a:gd name="connsiteY2" fmla="*/ 153476 h 933254"/>
              <a:gd name="connsiteX3" fmla="*/ 928297 w 947553"/>
              <a:gd name="connsiteY3" fmla="*/ 69723 h 933254"/>
              <a:gd name="connsiteX4" fmla="*/ 615258 w 947553"/>
              <a:gd name="connsiteY4" fmla="*/ 913476 h 933254"/>
              <a:gd name="connsiteX5" fmla="*/ 546430 w 947553"/>
              <a:gd name="connsiteY5" fmla="*/ 880719 h 933254"/>
              <a:gd name="connsiteX6" fmla="*/ 691963 w 947553"/>
              <a:gd name="connsiteY6" fmla="*/ 249669 h 93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7553" h="933254">
                <a:moveTo>
                  <a:pt x="691963" y="249669"/>
                </a:moveTo>
                <a:cubicBezTo>
                  <a:pt x="621477" y="159286"/>
                  <a:pt x="224275" y="206968"/>
                  <a:pt x="45996" y="228114"/>
                </a:cubicBezTo>
                <a:cubicBezTo>
                  <a:pt x="-8325" y="234743"/>
                  <a:pt x="-16612" y="187480"/>
                  <a:pt x="32309" y="153476"/>
                </a:cubicBezTo>
                <a:cubicBezTo>
                  <a:pt x="348663" y="-69171"/>
                  <a:pt x="867765" y="-4906"/>
                  <a:pt x="928297" y="69723"/>
                </a:cubicBezTo>
                <a:cubicBezTo>
                  <a:pt x="988828" y="144770"/>
                  <a:pt x="912543" y="665111"/>
                  <a:pt x="615258" y="913476"/>
                </a:cubicBezTo>
                <a:cubicBezTo>
                  <a:pt x="569652" y="951614"/>
                  <a:pt x="526123" y="931297"/>
                  <a:pt x="546430" y="880719"/>
                </a:cubicBezTo>
                <a:cubicBezTo>
                  <a:pt x="613191" y="714041"/>
                  <a:pt x="762866" y="340471"/>
                  <a:pt x="691963" y="249669"/>
                </a:cubicBezTo>
              </a:path>
            </a:pathLst>
          </a:custGeom>
          <a:solidFill>
            <a:srgbClr val="FF99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97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03CB25E-AF35-4F9A-858A-C36953250911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B97F0D9-EF6E-4C1C-9125-062D53729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Graphic 56" descr="Users with solid fill">
            <a:extLst>
              <a:ext uri="{FF2B5EF4-FFF2-40B4-BE49-F238E27FC236}">
                <a16:creationId xmlns:a16="http://schemas.microsoft.com/office/drawing/2014/main" id="{69400431-C83E-41CD-A7DC-2C7A88B1E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0657E07-D7F7-415D-A44B-79C7D066986E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08" b="16372"/>
          <a:stretch/>
        </p:blipFill>
        <p:spPr>
          <a:xfrm>
            <a:off x="0" y="1149232"/>
            <a:ext cx="12192000" cy="227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8E06B9-4889-F542-2D7C-12187C09783F}"/>
              </a:ext>
            </a:extLst>
          </p:cNvPr>
          <p:cNvSpPr txBox="1"/>
          <p:nvPr/>
        </p:nvSpPr>
        <p:spPr>
          <a:xfrm>
            <a:off x="2413508" y="3520618"/>
            <a:ext cx="77510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buClr>
                <a:srgbClr val="F96302"/>
              </a:buClr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APPENDIX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554BE-423B-6355-F0DD-215C87563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17" y="255659"/>
            <a:ext cx="1162546" cy="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9299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F10C6D-EC68-054A-E89C-7A68C709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9"/>
          <a:stretch/>
        </p:blipFill>
        <p:spPr>
          <a:xfrm>
            <a:off x="2030350" y="1945928"/>
            <a:ext cx="5945944" cy="3932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8126561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Recency of Reviews: 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A recent review does not mean it is a helpful one!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065929">
            <a:off x="7692592" y="3014193"/>
            <a:ext cx="731339" cy="43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8282110" y="3100473"/>
            <a:ext cx="257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More reviews are generated in recent years.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7F5A0-5DF2-8873-2154-51284640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7652891" y="5073327"/>
            <a:ext cx="731339" cy="433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490021-2308-90E8-F117-B5A39D7EBFC6}"/>
              </a:ext>
            </a:extLst>
          </p:cNvPr>
          <p:cNvSpPr txBox="1"/>
          <p:nvPr/>
        </p:nvSpPr>
        <p:spPr>
          <a:xfrm>
            <a:off x="8282110" y="4829792"/>
            <a:ext cx="2577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There is a drastic decline in useful reviews as more reviews get generated.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0DF5C-C47E-42A3-6437-03D5FE7AF171}"/>
              </a:ext>
            </a:extLst>
          </p:cNvPr>
          <p:cNvSpPr txBox="1"/>
          <p:nvPr/>
        </p:nvSpPr>
        <p:spPr>
          <a:xfrm rot="16200000">
            <a:off x="1039369" y="4511628"/>
            <a:ext cx="159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% of Useful Reviews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DF96BE-ECDF-2EBB-53A4-7927D9113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614" y="1718208"/>
            <a:ext cx="2133600" cy="584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318FA7-A1EE-698C-4256-060A0A86AF96}"/>
              </a:ext>
            </a:extLst>
          </p:cNvPr>
          <p:cNvSpPr txBox="1"/>
          <p:nvPr/>
        </p:nvSpPr>
        <p:spPr>
          <a:xfrm rot="16200000">
            <a:off x="931253" y="2596442"/>
            <a:ext cx="159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Count of Reviews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54D0CF-C326-056E-F8C1-2C670F2BEF4A}"/>
              </a:ext>
            </a:extLst>
          </p:cNvPr>
          <p:cNvCxnSpPr>
            <a:cxnSpLocks/>
          </p:cNvCxnSpPr>
          <p:nvPr/>
        </p:nvCxnSpPr>
        <p:spPr>
          <a:xfrm flipV="1">
            <a:off x="2798956" y="1873026"/>
            <a:ext cx="0" cy="3832830"/>
          </a:xfrm>
          <a:prstGeom prst="line">
            <a:avLst/>
          </a:prstGeom>
          <a:ln w="317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CC89580-86FD-798F-199B-392DBCE5250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065929">
            <a:off x="2852414" y="1920914"/>
            <a:ext cx="731339" cy="4332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D8EF14-CE3A-17CE-1730-C3CFA84DA578}"/>
              </a:ext>
            </a:extLst>
          </p:cNvPr>
          <p:cNvSpPr txBox="1"/>
          <p:nvPr/>
        </p:nvSpPr>
        <p:spPr>
          <a:xfrm>
            <a:off x="3453156" y="1956786"/>
            <a:ext cx="218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Amazon extends beyond books and starts selling other items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5CEA2-E90B-8F3C-5DF0-5D190D412CCD}"/>
              </a:ext>
            </a:extLst>
          </p:cNvPr>
          <p:cNvSpPr txBox="1"/>
          <p:nvPr/>
        </p:nvSpPr>
        <p:spPr>
          <a:xfrm>
            <a:off x="2030350" y="5841210"/>
            <a:ext cx="5945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Year of Review Generation</a:t>
            </a:r>
          </a:p>
        </p:txBody>
      </p:sp>
    </p:spTree>
    <p:extLst>
      <p:ext uri="{BB962C8B-B14F-4D97-AF65-F5344CB8AC3E}">
        <p14:creationId xmlns:p14="http://schemas.microsoft.com/office/powerpoint/2010/main" val="270583580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3A055-40C8-FA29-AC12-54FDE42A7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"/>
          <a:stretch/>
        </p:blipFill>
        <p:spPr>
          <a:xfrm>
            <a:off x="1037967" y="1956787"/>
            <a:ext cx="6442485" cy="43207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8573435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Seasonality of Reviews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: Review generation does not follow a seasonal trend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7114783" y="4359164"/>
            <a:ext cx="731339" cy="43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7756048" y="4269382"/>
            <a:ext cx="3933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The creation of </a:t>
            </a:r>
            <a:r>
              <a:rPr lang="en-US" sz="1400" b="1" u="sng" dirty="0">
                <a:latin typeface="Century Gothic" panose="020B0502020202020204" pitchFamily="34" charset="0"/>
              </a:rPr>
              <a:t>useful</a:t>
            </a:r>
            <a:r>
              <a:rPr lang="en-US" sz="1400" dirty="0">
                <a:latin typeface="Century Gothic" panose="020B0502020202020204" pitchFamily="34" charset="0"/>
              </a:rPr>
              <a:t> reviews follows a steady trend, without demonstrating any seasonality.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7F5A0-5DF2-8873-2154-51284640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7356734" y="2526862"/>
            <a:ext cx="731339" cy="433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12BE5-BE60-2576-DC42-F6F2741DC3E2}"/>
              </a:ext>
            </a:extLst>
          </p:cNvPr>
          <p:cNvSpPr txBox="1"/>
          <p:nvPr/>
        </p:nvSpPr>
        <p:spPr>
          <a:xfrm>
            <a:off x="7964353" y="2567834"/>
            <a:ext cx="37248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Review generation slightly increases in Dec &amp; Jan, corresponding to Boxing Day &amp; New Years. </a:t>
            </a:r>
            <a:r>
              <a:rPr lang="en-US" sz="1400" b="1" dirty="0">
                <a:latin typeface="Century Gothic" panose="020B0502020202020204" pitchFamily="34" charset="0"/>
              </a:rPr>
              <a:t>There is no seasonality in review creation.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88051D-BA47-5FDA-C57F-D23856BCF0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2614" y="1718208"/>
            <a:ext cx="2133600" cy="58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6BEF5-18C4-AEE9-1BAB-EC0F38E030B2}"/>
              </a:ext>
            </a:extLst>
          </p:cNvPr>
          <p:cNvSpPr txBox="1"/>
          <p:nvPr/>
        </p:nvSpPr>
        <p:spPr>
          <a:xfrm rot="16200000">
            <a:off x="-49771" y="4650754"/>
            <a:ext cx="159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% of Helpful Reviews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F2A66-A008-B5D0-BA11-675C980287D8}"/>
              </a:ext>
            </a:extLst>
          </p:cNvPr>
          <p:cNvSpPr txBox="1"/>
          <p:nvPr/>
        </p:nvSpPr>
        <p:spPr>
          <a:xfrm rot="16200000">
            <a:off x="-101557" y="2786641"/>
            <a:ext cx="186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Count of Reviews</a:t>
            </a:r>
          </a:p>
        </p:txBody>
      </p:sp>
    </p:spTree>
    <p:extLst>
      <p:ext uri="{BB962C8B-B14F-4D97-AF65-F5344CB8AC3E}">
        <p14:creationId xmlns:p14="http://schemas.microsoft.com/office/powerpoint/2010/main" val="38218316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AEEDBE-D999-B78F-C539-BF8BAFEBD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"/>
          <a:stretch/>
        </p:blipFill>
        <p:spPr>
          <a:xfrm>
            <a:off x="2851093" y="1991390"/>
            <a:ext cx="4930930" cy="3863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6757584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Length of Reviews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: Longer reviews tend to be more helpful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3781160" y="2351614"/>
            <a:ext cx="731339" cy="43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4482987" y="2058596"/>
            <a:ext cx="393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More reviews tend to be short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7F5A0-5DF2-8873-2154-51284640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7410712" y="2930519"/>
            <a:ext cx="731339" cy="433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12BE5-BE60-2576-DC42-F6F2741DC3E2}"/>
              </a:ext>
            </a:extLst>
          </p:cNvPr>
          <p:cNvSpPr txBox="1"/>
          <p:nvPr/>
        </p:nvSpPr>
        <p:spPr>
          <a:xfrm>
            <a:off x="8080397" y="2720712"/>
            <a:ext cx="3724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Longer reviews tend to be more helpful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F2A66-A008-B5D0-BA11-675C980287D8}"/>
              </a:ext>
            </a:extLst>
          </p:cNvPr>
          <p:cNvSpPr txBox="1"/>
          <p:nvPr/>
        </p:nvSpPr>
        <p:spPr>
          <a:xfrm rot="16200000">
            <a:off x="1663644" y="3614393"/>
            <a:ext cx="186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Count of Reviews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8B46AF-E72F-8388-E9FA-0A6337D82B1E}"/>
              </a:ext>
            </a:extLst>
          </p:cNvPr>
          <p:cNvCxnSpPr>
            <a:cxnSpLocks/>
          </p:cNvCxnSpPr>
          <p:nvPr/>
        </p:nvCxnSpPr>
        <p:spPr>
          <a:xfrm>
            <a:off x="9142960" y="1922342"/>
            <a:ext cx="6992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E90C1C-5AE7-9568-78D5-14AA6CA6AFDF}"/>
              </a:ext>
            </a:extLst>
          </p:cNvPr>
          <p:cNvSpPr txBox="1"/>
          <p:nvPr/>
        </p:nvSpPr>
        <p:spPr>
          <a:xfrm>
            <a:off x="9945568" y="178673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% of Useful Reviews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2C2F3-75BE-0300-E856-72B93F1B6029}"/>
              </a:ext>
            </a:extLst>
          </p:cNvPr>
          <p:cNvSpPr txBox="1"/>
          <p:nvPr/>
        </p:nvSpPr>
        <p:spPr>
          <a:xfrm>
            <a:off x="3671056" y="6045758"/>
            <a:ext cx="3724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Length of Review (Word Count)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774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03CB25E-AF35-4F9A-858A-C36953250911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B97F0D9-EF6E-4C1C-9125-062D5372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B21A32C-5E2D-4E3B-A4C6-3BF3F83D1E85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Agenda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7" name="Graphic 56" descr="Users with solid fill">
            <a:extLst>
              <a:ext uri="{FF2B5EF4-FFF2-40B4-BE49-F238E27FC236}">
                <a16:creationId xmlns:a16="http://schemas.microsoft.com/office/drawing/2014/main" id="{69400431-C83E-41CD-A7DC-2C7A88B1E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0657E07-D7F7-415D-A44B-79C7D066986E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08" b="16372"/>
          <a:stretch/>
        </p:blipFill>
        <p:spPr>
          <a:xfrm>
            <a:off x="0" y="1149232"/>
            <a:ext cx="12192000" cy="227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8E06B9-4889-F542-2D7C-12187C09783F}"/>
              </a:ext>
            </a:extLst>
          </p:cNvPr>
          <p:cNvSpPr txBox="1"/>
          <p:nvPr/>
        </p:nvSpPr>
        <p:spPr>
          <a:xfrm>
            <a:off x="2578100" y="1655242"/>
            <a:ext cx="7751010" cy="54014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Overview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Data Driven Insights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Modelling Journey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Model Evaluation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LLM Integration</a:t>
            </a:r>
          </a:p>
          <a:p>
            <a:pPr marL="457200" indent="-457200">
              <a:spcBef>
                <a:spcPts val="6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CA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Key Takeaways</a:t>
            </a:r>
          </a:p>
          <a:p>
            <a:pPr>
              <a:buClr>
                <a:srgbClr val="F96302"/>
              </a:buClr>
            </a:pPr>
            <a:endParaRPr lang="en-CA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  <a:p>
            <a:pPr>
              <a:buClr>
                <a:srgbClr val="F96302"/>
              </a:buClr>
            </a:pPr>
            <a:endParaRPr lang="en-CA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1554BE-423B-6355-F0DD-215C87563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255659"/>
            <a:ext cx="1162546" cy="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94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1489849"/>
            <a:ext cx="5060536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Feature Importance Chart of Winning Model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Model Evaluation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66667F-E4FF-D916-D08D-3D32174FAC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6600" y="1956786"/>
            <a:ext cx="7772400" cy="43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771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2944922"/>
            <a:ext cx="11599818" cy="2321412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9" y="2753333"/>
            <a:ext cx="2037805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Current Situation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BE509F-E59F-78B2-4F7E-7B66941D8E74}"/>
              </a:ext>
            </a:extLst>
          </p:cNvPr>
          <p:cNvSpPr/>
          <p:nvPr/>
        </p:nvSpPr>
        <p:spPr>
          <a:xfrm>
            <a:off x="584178" y="4160720"/>
            <a:ext cx="1741713" cy="5159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5AE29D-73EF-7C1E-D8AF-F332DBFE7C48}"/>
              </a:ext>
            </a:extLst>
          </p:cNvPr>
          <p:cNvSpPr/>
          <p:nvPr/>
        </p:nvSpPr>
        <p:spPr>
          <a:xfrm>
            <a:off x="3185912" y="4136473"/>
            <a:ext cx="2510499" cy="78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Biased Reviews</a:t>
            </a: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</a:t>
            </a: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Incentivized by discounts or brand affiliation</a:t>
            </a:r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E8867263-A716-5EC1-4A96-B3F6DE4D1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78111" y="3437644"/>
            <a:ext cx="612648" cy="6126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A918AF-C0EB-A25C-3EEC-749E75B06DD1}"/>
              </a:ext>
            </a:extLst>
          </p:cNvPr>
          <p:cNvSpPr/>
          <p:nvPr/>
        </p:nvSpPr>
        <p:spPr>
          <a:xfrm>
            <a:off x="298666" y="5688782"/>
            <a:ext cx="11599817" cy="80812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99516F-5362-A7E2-C84F-5B05FD4C4059}"/>
              </a:ext>
            </a:extLst>
          </p:cNvPr>
          <p:cNvSpPr/>
          <p:nvPr/>
        </p:nvSpPr>
        <p:spPr>
          <a:xfrm>
            <a:off x="638299" y="5525081"/>
            <a:ext cx="1012916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Goal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B70EFE-99E9-F40F-AC74-DC5D3A464F04}"/>
              </a:ext>
            </a:extLst>
          </p:cNvPr>
          <p:cNvSpPr/>
          <p:nvPr/>
        </p:nvSpPr>
        <p:spPr>
          <a:xfrm>
            <a:off x="474624" y="5934657"/>
            <a:ext cx="11338148" cy="31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>
              <a:buClr>
                <a:srgbClr val="F96302"/>
              </a:buClr>
            </a:pPr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Identify reviews which are helpful to </a:t>
            </a:r>
            <a:r>
              <a:rPr lang="en-C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customers</a:t>
            </a:r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in their purchase decisions and to </a:t>
            </a:r>
            <a:r>
              <a:rPr lang="en-CA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Amazon</a:t>
            </a:r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to improve their product assortment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4E3BD9-D5BD-F3A5-5745-1CF79219C453}"/>
              </a:ext>
            </a:extLst>
          </p:cNvPr>
          <p:cNvSpPr/>
          <p:nvPr/>
        </p:nvSpPr>
        <p:spPr>
          <a:xfrm>
            <a:off x="298666" y="1644071"/>
            <a:ext cx="11599817" cy="80812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82ED83-FD9F-031A-FF78-2FFDC76944C5}"/>
              </a:ext>
            </a:extLst>
          </p:cNvPr>
          <p:cNvSpPr/>
          <p:nvPr/>
        </p:nvSpPr>
        <p:spPr>
          <a:xfrm>
            <a:off x="638299" y="1480370"/>
            <a:ext cx="1467592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/>
              </a:rPr>
              <a:t>Challenge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756400-69E0-B3F5-6ACC-D2F9EA5359E4}"/>
              </a:ext>
            </a:extLst>
          </p:cNvPr>
          <p:cNvSpPr/>
          <p:nvPr/>
        </p:nvSpPr>
        <p:spPr>
          <a:xfrm>
            <a:off x="394957" y="1933515"/>
            <a:ext cx="11599816" cy="327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Lots of reviews per product, making it difficult for customers to find useful, relevant information, to assist with their purchase decisions</a:t>
            </a:r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Overview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9F1C523-8E61-9293-69FA-462C3214B6C0}"/>
              </a:ext>
            </a:extLst>
          </p:cNvPr>
          <p:cNvSpPr/>
          <p:nvPr/>
        </p:nvSpPr>
        <p:spPr>
          <a:xfrm>
            <a:off x="5860465" y="4065626"/>
            <a:ext cx="2774974" cy="78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Unverified Reviews</a:t>
            </a:r>
            <a:r>
              <a:rPr lang="en-CA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</a:t>
            </a:r>
          </a:p>
          <a:p>
            <a:pPr algn="ctr"/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No authentication for whether reviewer purchased the product</a:t>
            </a:r>
          </a:p>
        </p:txBody>
      </p:sp>
      <p:grpSp>
        <p:nvGrpSpPr>
          <p:cNvPr id="30" name="Google Shape;1769;p16">
            <a:extLst>
              <a:ext uri="{FF2B5EF4-FFF2-40B4-BE49-F238E27FC236}">
                <a16:creationId xmlns:a16="http://schemas.microsoft.com/office/drawing/2014/main" id="{8168B5BF-73F1-C892-CB70-CB89EAF325E9}"/>
              </a:ext>
            </a:extLst>
          </p:cNvPr>
          <p:cNvGrpSpPr/>
          <p:nvPr/>
        </p:nvGrpSpPr>
        <p:grpSpPr>
          <a:xfrm>
            <a:off x="6872041" y="3279132"/>
            <a:ext cx="615664" cy="612649"/>
            <a:chOff x="7301361" y="4745177"/>
            <a:chExt cx="947338" cy="947338"/>
          </a:xfrm>
        </p:grpSpPr>
        <p:sp>
          <p:nvSpPr>
            <p:cNvPr id="31" name="Google Shape;1770;p16">
              <a:extLst>
                <a:ext uri="{FF2B5EF4-FFF2-40B4-BE49-F238E27FC236}">
                  <a16:creationId xmlns:a16="http://schemas.microsoft.com/office/drawing/2014/main" id="{F3AEF1EB-529E-40C6-EF4E-80F92229A356}"/>
                </a:ext>
              </a:extLst>
            </p:cNvPr>
            <p:cNvSpPr/>
            <p:nvPr/>
          </p:nvSpPr>
          <p:spPr>
            <a:xfrm>
              <a:off x="7301361" y="4745177"/>
              <a:ext cx="947338" cy="947338"/>
            </a:xfrm>
            <a:prstGeom prst="rect">
              <a:avLst/>
            </a:prstGeom>
            <a:solidFill>
              <a:srgbClr val="F86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771;p16">
              <a:extLst>
                <a:ext uri="{FF2B5EF4-FFF2-40B4-BE49-F238E27FC236}">
                  <a16:creationId xmlns:a16="http://schemas.microsoft.com/office/drawing/2014/main" id="{4E109F68-31F5-9B34-BEE4-ECCDBA7B9B2E}"/>
                </a:ext>
              </a:extLst>
            </p:cNvPr>
            <p:cNvSpPr/>
            <p:nvPr/>
          </p:nvSpPr>
          <p:spPr>
            <a:xfrm>
              <a:off x="7521898" y="4876802"/>
              <a:ext cx="579359" cy="596459"/>
            </a:xfrm>
            <a:custGeom>
              <a:avLst/>
              <a:gdLst/>
              <a:ahLst/>
              <a:cxnLst/>
              <a:rect l="l" t="t" r="r" b="b"/>
              <a:pathLst>
                <a:path w="356" h="366" extrusionOk="0">
                  <a:moveTo>
                    <a:pt x="353" y="3"/>
                  </a:moveTo>
                  <a:cubicBezTo>
                    <a:pt x="351" y="0"/>
                    <a:pt x="347" y="1"/>
                    <a:pt x="345" y="4"/>
                  </a:cubicBezTo>
                  <a:cubicBezTo>
                    <a:pt x="292" y="72"/>
                    <a:pt x="292" y="72"/>
                    <a:pt x="292" y="72"/>
                  </a:cubicBezTo>
                  <a:cubicBezTo>
                    <a:pt x="291" y="71"/>
                    <a:pt x="290" y="71"/>
                    <a:pt x="289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2" y="71"/>
                    <a:pt x="0" y="73"/>
                    <a:pt x="0" y="77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63"/>
                    <a:pt x="2" y="366"/>
                    <a:pt x="6" y="366"/>
                  </a:cubicBezTo>
                  <a:cubicBezTo>
                    <a:pt x="289" y="366"/>
                    <a:pt x="289" y="366"/>
                    <a:pt x="289" y="366"/>
                  </a:cubicBezTo>
                  <a:cubicBezTo>
                    <a:pt x="292" y="366"/>
                    <a:pt x="295" y="363"/>
                    <a:pt x="295" y="360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56" y="8"/>
                    <a:pt x="356" y="5"/>
                    <a:pt x="353" y="3"/>
                  </a:cubicBezTo>
                  <a:close/>
                  <a:moveTo>
                    <a:pt x="283" y="354"/>
                  </a:moveTo>
                  <a:cubicBezTo>
                    <a:pt x="12" y="354"/>
                    <a:pt x="12" y="354"/>
                    <a:pt x="12" y="354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283" y="83"/>
                    <a:pt x="283" y="83"/>
                    <a:pt x="283" y="83"/>
                  </a:cubicBezTo>
                  <a:cubicBezTo>
                    <a:pt x="283" y="84"/>
                    <a:pt x="283" y="84"/>
                    <a:pt x="283" y="84"/>
                  </a:cubicBezTo>
                  <a:cubicBezTo>
                    <a:pt x="137" y="272"/>
                    <a:pt x="137" y="272"/>
                    <a:pt x="137" y="272"/>
                  </a:cubicBezTo>
                  <a:cubicBezTo>
                    <a:pt x="65" y="178"/>
                    <a:pt x="65" y="178"/>
                    <a:pt x="65" y="178"/>
                  </a:cubicBezTo>
                  <a:cubicBezTo>
                    <a:pt x="63" y="176"/>
                    <a:pt x="59" y="175"/>
                    <a:pt x="56" y="177"/>
                  </a:cubicBezTo>
                  <a:cubicBezTo>
                    <a:pt x="54" y="179"/>
                    <a:pt x="53" y="183"/>
                    <a:pt x="55" y="186"/>
                  </a:cubicBezTo>
                  <a:cubicBezTo>
                    <a:pt x="132" y="285"/>
                    <a:pt x="132" y="285"/>
                    <a:pt x="132" y="285"/>
                  </a:cubicBezTo>
                  <a:cubicBezTo>
                    <a:pt x="134" y="287"/>
                    <a:pt x="135" y="288"/>
                    <a:pt x="137" y="288"/>
                  </a:cubicBezTo>
                  <a:cubicBezTo>
                    <a:pt x="139" y="288"/>
                    <a:pt x="141" y="287"/>
                    <a:pt x="142" y="285"/>
                  </a:cubicBezTo>
                  <a:cubicBezTo>
                    <a:pt x="283" y="104"/>
                    <a:pt x="283" y="104"/>
                    <a:pt x="283" y="104"/>
                  </a:cubicBezTo>
                  <a:lnTo>
                    <a:pt x="283" y="3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1983;p22">
            <a:extLst>
              <a:ext uri="{FF2B5EF4-FFF2-40B4-BE49-F238E27FC236}">
                <a16:creationId xmlns:a16="http://schemas.microsoft.com/office/drawing/2014/main" id="{2E468588-1994-99EC-3679-E67375BD03BC}"/>
              </a:ext>
            </a:extLst>
          </p:cNvPr>
          <p:cNvSpPr/>
          <p:nvPr/>
        </p:nvSpPr>
        <p:spPr>
          <a:xfrm>
            <a:off x="4112725" y="3281120"/>
            <a:ext cx="648804" cy="66813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990;p22">
            <a:extLst>
              <a:ext uri="{FF2B5EF4-FFF2-40B4-BE49-F238E27FC236}">
                <a16:creationId xmlns:a16="http://schemas.microsoft.com/office/drawing/2014/main" id="{C2085EB0-BF3C-CC07-5BA6-697A40D827BF}"/>
              </a:ext>
            </a:extLst>
          </p:cNvPr>
          <p:cNvSpPr/>
          <p:nvPr/>
        </p:nvSpPr>
        <p:spPr>
          <a:xfrm>
            <a:off x="4188313" y="3352702"/>
            <a:ext cx="509648" cy="500836"/>
          </a:xfrm>
          <a:custGeom>
            <a:avLst/>
            <a:gdLst/>
            <a:ahLst/>
            <a:cxnLst/>
            <a:rect l="l" t="t" r="r" b="b"/>
            <a:pathLst>
              <a:path w="360" h="360" extrusionOk="0">
                <a:moveTo>
                  <a:pt x="240" y="0"/>
                </a:moveTo>
                <a:cubicBezTo>
                  <a:pt x="174" y="0"/>
                  <a:pt x="120" y="54"/>
                  <a:pt x="120" y="120"/>
                </a:cubicBezTo>
                <a:cubicBezTo>
                  <a:pt x="54" y="120"/>
                  <a:pt x="0" y="174"/>
                  <a:pt x="0" y="240"/>
                </a:cubicBezTo>
                <a:cubicBezTo>
                  <a:pt x="0" y="306"/>
                  <a:pt x="54" y="360"/>
                  <a:pt x="120" y="360"/>
                </a:cubicBezTo>
                <a:cubicBezTo>
                  <a:pt x="186" y="360"/>
                  <a:pt x="240" y="306"/>
                  <a:pt x="240" y="240"/>
                </a:cubicBezTo>
                <a:cubicBezTo>
                  <a:pt x="306" y="240"/>
                  <a:pt x="360" y="186"/>
                  <a:pt x="360" y="120"/>
                </a:cubicBezTo>
                <a:cubicBezTo>
                  <a:pt x="360" y="54"/>
                  <a:pt x="306" y="0"/>
                  <a:pt x="240" y="0"/>
                </a:cubicBezTo>
                <a:close/>
                <a:moveTo>
                  <a:pt x="120" y="348"/>
                </a:moveTo>
                <a:cubicBezTo>
                  <a:pt x="61" y="348"/>
                  <a:pt x="12" y="300"/>
                  <a:pt x="12" y="240"/>
                </a:cubicBezTo>
                <a:cubicBezTo>
                  <a:pt x="12" y="180"/>
                  <a:pt x="61" y="132"/>
                  <a:pt x="120" y="132"/>
                </a:cubicBezTo>
                <a:cubicBezTo>
                  <a:pt x="120" y="132"/>
                  <a:pt x="121" y="132"/>
                  <a:pt x="121" y="132"/>
                </a:cubicBezTo>
                <a:cubicBezTo>
                  <a:pt x="126" y="188"/>
                  <a:pt x="172" y="234"/>
                  <a:pt x="228" y="239"/>
                </a:cubicBezTo>
                <a:cubicBezTo>
                  <a:pt x="228" y="240"/>
                  <a:pt x="228" y="240"/>
                  <a:pt x="228" y="240"/>
                </a:cubicBezTo>
                <a:cubicBezTo>
                  <a:pt x="228" y="300"/>
                  <a:pt x="180" y="348"/>
                  <a:pt x="120" y="348"/>
                </a:cubicBezTo>
                <a:close/>
                <a:moveTo>
                  <a:pt x="240" y="228"/>
                </a:moveTo>
                <a:cubicBezTo>
                  <a:pt x="181" y="228"/>
                  <a:pt x="132" y="179"/>
                  <a:pt x="132" y="120"/>
                </a:cubicBezTo>
                <a:cubicBezTo>
                  <a:pt x="132" y="60"/>
                  <a:pt x="181" y="12"/>
                  <a:pt x="240" y="12"/>
                </a:cubicBezTo>
                <a:cubicBezTo>
                  <a:pt x="300" y="12"/>
                  <a:pt x="348" y="60"/>
                  <a:pt x="348" y="120"/>
                </a:cubicBezTo>
                <a:cubicBezTo>
                  <a:pt x="348" y="179"/>
                  <a:pt x="300" y="228"/>
                  <a:pt x="240" y="228"/>
                </a:cubicBezTo>
                <a:close/>
                <a:moveTo>
                  <a:pt x="240" y="78"/>
                </a:moveTo>
                <a:cubicBezTo>
                  <a:pt x="250" y="78"/>
                  <a:pt x="258" y="86"/>
                  <a:pt x="258" y="96"/>
                </a:cubicBezTo>
                <a:cubicBezTo>
                  <a:pt x="258" y="99"/>
                  <a:pt x="261" y="102"/>
                  <a:pt x="264" y="102"/>
                </a:cubicBezTo>
                <a:cubicBezTo>
                  <a:pt x="268" y="102"/>
                  <a:pt x="270" y="99"/>
                  <a:pt x="270" y="96"/>
                </a:cubicBezTo>
                <a:cubicBezTo>
                  <a:pt x="270" y="81"/>
                  <a:pt x="260" y="69"/>
                  <a:pt x="246" y="66"/>
                </a:cubicBezTo>
                <a:cubicBezTo>
                  <a:pt x="246" y="60"/>
                  <a:pt x="246" y="60"/>
                  <a:pt x="246" y="60"/>
                </a:cubicBezTo>
                <a:cubicBezTo>
                  <a:pt x="246" y="56"/>
                  <a:pt x="244" y="54"/>
                  <a:pt x="240" y="54"/>
                </a:cubicBezTo>
                <a:cubicBezTo>
                  <a:pt x="237" y="54"/>
                  <a:pt x="234" y="56"/>
                  <a:pt x="234" y="60"/>
                </a:cubicBezTo>
                <a:cubicBezTo>
                  <a:pt x="234" y="66"/>
                  <a:pt x="234" y="66"/>
                  <a:pt x="234" y="66"/>
                </a:cubicBezTo>
                <a:cubicBezTo>
                  <a:pt x="221" y="69"/>
                  <a:pt x="210" y="81"/>
                  <a:pt x="210" y="96"/>
                </a:cubicBezTo>
                <a:cubicBezTo>
                  <a:pt x="210" y="112"/>
                  <a:pt x="224" y="126"/>
                  <a:pt x="240" y="126"/>
                </a:cubicBezTo>
                <a:cubicBezTo>
                  <a:pt x="250" y="126"/>
                  <a:pt x="258" y="134"/>
                  <a:pt x="258" y="144"/>
                </a:cubicBezTo>
                <a:cubicBezTo>
                  <a:pt x="258" y="154"/>
                  <a:pt x="250" y="162"/>
                  <a:pt x="240" y="162"/>
                </a:cubicBezTo>
                <a:cubicBezTo>
                  <a:pt x="230" y="162"/>
                  <a:pt x="222" y="154"/>
                  <a:pt x="222" y="144"/>
                </a:cubicBezTo>
                <a:cubicBezTo>
                  <a:pt x="222" y="141"/>
                  <a:pt x="220" y="138"/>
                  <a:pt x="216" y="138"/>
                </a:cubicBezTo>
                <a:cubicBezTo>
                  <a:pt x="213" y="138"/>
                  <a:pt x="210" y="141"/>
                  <a:pt x="210" y="144"/>
                </a:cubicBezTo>
                <a:cubicBezTo>
                  <a:pt x="210" y="158"/>
                  <a:pt x="221" y="170"/>
                  <a:pt x="234" y="173"/>
                </a:cubicBezTo>
                <a:cubicBezTo>
                  <a:pt x="234" y="180"/>
                  <a:pt x="234" y="180"/>
                  <a:pt x="234" y="180"/>
                </a:cubicBezTo>
                <a:cubicBezTo>
                  <a:pt x="234" y="183"/>
                  <a:pt x="237" y="186"/>
                  <a:pt x="240" y="186"/>
                </a:cubicBezTo>
                <a:cubicBezTo>
                  <a:pt x="244" y="186"/>
                  <a:pt x="246" y="183"/>
                  <a:pt x="246" y="180"/>
                </a:cubicBezTo>
                <a:cubicBezTo>
                  <a:pt x="246" y="173"/>
                  <a:pt x="246" y="173"/>
                  <a:pt x="246" y="173"/>
                </a:cubicBezTo>
                <a:cubicBezTo>
                  <a:pt x="260" y="170"/>
                  <a:pt x="270" y="158"/>
                  <a:pt x="270" y="144"/>
                </a:cubicBezTo>
                <a:cubicBezTo>
                  <a:pt x="270" y="127"/>
                  <a:pt x="257" y="114"/>
                  <a:pt x="240" y="114"/>
                </a:cubicBezTo>
                <a:cubicBezTo>
                  <a:pt x="230" y="114"/>
                  <a:pt x="222" y="106"/>
                  <a:pt x="222" y="96"/>
                </a:cubicBezTo>
                <a:cubicBezTo>
                  <a:pt x="222" y="86"/>
                  <a:pt x="230" y="78"/>
                  <a:pt x="240" y="78"/>
                </a:cubicBezTo>
                <a:close/>
                <a:moveTo>
                  <a:pt x="120" y="198"/>
                </a:moveTo>
                <a:cubicBezTo>
                  <a:pt x="130" y="198"/>
                  <a:pt x="138" y="206"/>
                  <a:pt x="138" y="216"/>
                </a:cubicBezTo>
                <a:cubicBezTo>
                  <a:pt x="138" y="219"/>
                  <a:pt x="141" y="222"/>
                  <a:pt x="144" y="222"/>
                </a:cubicBezTo>
                <a:cubicBezTo>
                  <a:pt x="147" y="222"/>
                  <a:pt x="150" y="219"/>
                  <a:pt x="150" y="216"/>
                </a:cubicBezTo>
                <a:cubicBezTo>
                  <a:pt x="150" y="201"/>
                  <a:pt x="140" y="189"/>
                  <a:pt x="126" y="186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6" y="177"/>
                  <a:pt x="123" y="174"/>
                  <a:pt x="120" y="174"/>
                </a:cubicBezTo>
                <a:cubicBezTo>
                  <a:pt x="117" y="174"/>
                  <a:pt x="114" y="177"/>
                  <a:pt x="114" y="180"/>
                </a:cubicBezTo>
                <a:cubicBezTo>
                  <a:pt x="114" y="186"/>
                  <a:pt x="114" y="186"/>
                  <a:pt x="114" y="186"/>
                </a:cubicBezTo>
                <a:cubicBezTo>
                  <a:pt x="100" y="189"/>
                  <a:pt x="90" y="201"/>
                  <a:pt x="90" y="216"/>
                </a:cubicBezTo>
                <a:cubicBezTo>
                  <a:pt x="90" y="232"/>
                  <a:pt x="104" y="246"/>
                  <a:pt x="120" y="246"/>
                </a:cubicBezTo>
                <a:cubicBezTo>
                  <a:pt x="130" y="246"/>
                  <a:pt x="138" y="254"/>
                  <a:pt x="138" y="264"/>
                </a:cubicBezTo>
                <a:cubicBezTo>
                  <a:pt x="138" y="274"/>
                  <a:pt x="130" y="282"/>
                  <a:pt x="120" y="282"/>
                </a:cubicBezTo>
                <a:cubicBezTo>
                  <a:pt x="110" y="282"/>
                  <a:pt x="102" y="274"/>
                  <a:pt x="102" y="264"/>
                </a:cubicBezTo>
                <a:cubicBezTo>
                  <a:pt x="102" y="261"/>
                  <a:pt x="99" y="258"/>
                  <a:pt x="96" y="258"/>
                </a:cubicBezTo>
                <a:cubicBezTo>
                  <a:pt x="93" y="258"/>
                  <a:pt x="90" y="261"/>
                  <a:pt x="90" y="264"/>
                </a:cubicBezTo>
                <a:cubicBezTo>
                  <a:pt x="90" y="278"/>
                  <a:pt x="100" y="291"/>
                  <a:pt x="114" y="293"/>
                </a:cubicBezTo>
                <a:cubicBezTo>
                  <a:pt x="114" y="300"/>
                  <a:pt x="114" y="300"/>
                  <a:pt x="114" y="300"/>
                </a:cubicBezTo>
                <a:cubicBezTo>
                  <a:pt x="114" y="303"/>
                  <a:pt x="117" y="306"/>
                  <a:pt x="120" y="306"/>
                </a:cubicBezTo>
                <a:cubicBezTo>
                  <a:pt x="123" y="306"/>
                  <a:pt x="126" y="303"/>
                  <a:pt x="126" y="300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40" y="291"/>
                  <a:pt x="150" y="278"/>
                  <a:pt x="150" y="264"/>
                </a:cubicBezTo>
                <a:cubicBezTo>
                  <a:pt x="150" y="247"/>
                  <a:pt x="137" y="234"/>
                  <a:pt x="120" y="234"/>
                </a:cubicBezTo>
                <a:cubicBezTo>
                  <a:pt x="110" y="234"/>
                  <a:pt x="102" y="226"/>
                  <a:pt x="102" y="216"/>
                </a:cubicBezTo>
                <a:cubicBezTo>
                  <a:pt x="102" y="206"/>
                  <a:pt x="110" y="198"/>
                  <a:pt x="120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72EC6-BC90-0796-F7A7-EFDB91C894DC}"/>
              </a:ext>
            </a:extLst>
          </p:cNvPr>
          <p:cNvSpPr/>
          <p:nvPr/>
        </p:nvSpPr>
        <p:spPr>
          <a:xfrm>
            <a:off x="8936286" y="4065626"/>
            <a:ext cx="2726893" cy="78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Duplicated Reviews </a:t>
            </a:r>
          </a:p>
          <a:p>
            <a:pPr algn="ctr"/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Reposting positive or negative comments  </a:t>
            </a:r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  <p:pic>
        <p:nvPicPr>
          <p:cNvPr id="37" name="Graphic 38" descr="Meeting">
            <a:extLst>
              <a:ext uri="{FF2B5EF4-FFF2-40B4-BE49-F238E27FC236}">
                <a16:creationId xmlns:a16="http://schemas.microsoft.com/office/drawing/2014/main" id="{BAB71AB3-C551-5E03-EEBF-A4639CC13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93409" y="3417925"/>
            <a:ext cx="612648" cy="61264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073A568-B469-D244-3015-E37B1DF5ED63}"/>
              </a:ext>
            </a:extLst>
          </p:cNvPr>
          <p:cNvSpPr/>
          <p:nvPr/>
        </p:nvSpPr>
        <p:spPr>
          <a:xfrm>
            <a:off x="327430" y="4136473"/>
            <a:ext cx="2774974" cy="78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CA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Poorly Written Reviews</a:t>
            </a:r>
            <a:r>
              <a:rPr lang="en-CA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</a:t>
            </a:r>
            <a:r>
              <a:rPr lang="en-CA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Language &amp; grammar errors make feedback difficult to decipher</a:t>
            </a:r>
            <a:endParaRPr lang="en-CA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76880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273ABCE-5AA5-E710-46FF-4F20AEA70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76" y="1907923"/>
            <a:ext cx="5299802" cy="3484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8085288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Customer Engagement: 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More engaged customers leave useful reviews </a:t>
            </a:r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DF80AD-8D67-095D-A2D3-E7F50C42BCBC}"/>
              </a:ext>
            </a:extLst>
          </p:cNvPr>
          <p:cNvSpPr txBox="1"/>
          <p:nvPr/>
        </p:nvSpPr>
        <p:spPr>
          <a:xfrm>
            <a:off x="657621" y="5583241"/>
            <a:ext cx="11088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Number of Reviews Per Customer Per Year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CEBB134-1CD9-2E54-63DF-3F4EFC735771}"/>
              </a:ext>
            </a:extLst>
          </p:cNvPr>
          <p:cNvCxnSpPr>
            <a:cxnSpLocks/>
          </p:cNvCxnSpPr>
          <p:nvPr/>
        </p:nvCxnSpPr>
        <p:spPr>
          <a:xfrm>
            <a:off x="2370064" y="5815064"/>
            <a:ext cx="75495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42D926-D5E2-2E0C-C050-19B775CE9E27}"/>
              </a:ext>
            </a:extLst>
          </p:cNvPr>
          <p:cNvSpPr txBox="1"/>
          <p:nvPr/>
        </p:nvSpPr>
        <p:spPr>
          <a:xfrm>
            <a:off x="672490" y="5957160"/>
            <a:ext cx="11088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Increase in customer 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0858E-BE04-7472-04D6-3EDA9FFEF30B}"/>
              </a:ext>
            </a:extLst>
          </p:cNvPr>
          <p:cNvSpPr txBox="1"/>
          <p:nvPr/>
        </p:nvSpPr>
        <p:spPr>
          <a:xfrm rot="16200000">
            <a:off x="-2615635" y="3726706"/>
            <a:ext cx="11088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% of Useful Reviews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C8E465-CC77-26FB-99BC-48174EF2E5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743136">
            <a:off x="8500946" y="1999250"/>
            <a:ext cx="731339" cy="612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355D1D-3369-1783-D8A3-20060D23CCFF}"/>
              </a:ext>
            </a:extLst>
          </p:cNvPr>
          <p:cNvSpPr txBox="1"/>
          <p:nvPr/>
        </p:nvSpPr>
        <p:spPr>
          <a:xfrm>
            <a:off x="8576739" y="2503189"/>
            <a:ext cx="1842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As customer activity increases, so does their proportion of useful reviews.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3A9F1-C9FD-35C2-380A-909CA5EE5F6B}"/>
              </a:ext>
            </a:extLst>
          </p:cNvPr>
          <p:cNvSpPr txBox="1"/>
          <p:nvPr/>
        </p:nvSpPr>
        <p:spPr>
          <a:xfrm>
            <a:off x="1354060" y="5852762"/>
            <a:ext cx="125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INACTIVE CUSTOMER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59813-8815-6144-5A9A-8934BC6D42A2}"/>
              </a:ext>
            </a:extLst>
          </p:cNvPr>
          <p:cNvSpPr txBox="1"/>
          <p:nvPr/>
        </p:nvSpPr>
        <p:spPr>
          <a:xfrm>
            <a:off x="9461848" y="5861230"/>
            <a:ext cx="137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HIGHLY ACTIVE CUSTOMER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87AE3-7950-FA1F-46F8-D4623D4623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2352"/>
          <a:stretch/>
        </p:blipFill>
        <p:spPr>
          <a:xfrm>
            <a:off x="10259961" y="1800210"/>
            <a:ext cx="1544549" cy="3587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36CD03-21AA-80AB-1589-9692FDD58FA4}"/>
              </a:ext>
            </a:extLst>
          </p:cNvPr>
          <p:cNvSpPr txBox="1"/>
          <p:nvPr/>
        </p:nvSpPr>
        <p:spPr>
          <a:xfrm>
            <a:off x="10179649" y="2068948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entury Gothic" panose="020B0502020202020204" pitchFamily="34" charset="0"/>
              </a:rPr>
              <a:t>Inactive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C9A36-3F89-DD52-78B5-8A86698C915C}"/>
              </a:ext>
            </a:extLst>
          </p:cNvPr>
          <p:cNvSpPr txBox="1"/>
          <p:nvPr/>
        </p:nvSpPr>
        <p:spPr>
          <a:xfrm>
            <a:off x="11367233" y="2080425"/>
            <a:ext cx="534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Century Gothic" panose="020B0502020202020204" pitchFamily="34" charset="0"/>
              </a:rPr>
              <a:t>Highly active</a:t>
            </a:r>
          </a:p>
        </p:txBody>
      </p:sp>
    </p:spTree>
    <p:extLst>
      <p:ext uri="{BB962C8B-B14F-4D97-AF65-F5344CB8AC3E}">
        <p14:creationId xmlns:p14="http://schemas.microsoft.com/office/powerpoint/2010/main" val="1472938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6E3CA0B-2D58-505F-8AB4-D77896A45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8"/>
          <a:stretch/>
        </p:blipFill>
        <p:spPr>
          <a:xfrm>
            <a:off x="2476691" y="1911559"/>
            <a:ext cx="6514546" cy="3845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7594517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Age of Customer Account*: 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Older accounts leave helpful reviews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936F0E-E3C0-2A20-7F87-9A8919967040}"/>
              </a:ext>
            </a:extLst>
          </p:cNvPr>
          <p:cNvSpPr txBox="1"/>
          <p:nvPr/>
        </p:nvSpPr>
        <p:spPr>
          <a:xfrm rot="16200000">
            <a:off x="997439" y="3465298"/>
            <a:ext cx="2577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Count of Customer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F3605-E4B6-DEC9-767C-D8F539F13D1E}"/>
              </a:ext>
            </a:extLst>
          </p:cNvPr>
          <p:cNvSpPr txBox="1"/>
          <p:nvPr/>
        </p:nvSpPr>
        <p:spPr>
          <a:xfrm>
            <a:off x="4541677" y="5795945"/>
            <a:ext cx="4213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Age of Customer Account*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C1BD0B-A3EC-4EA2-7BF8-C3B2AE07294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922141">
            <a:off x="8279214" y="3058575"/>
            <a:ext cx="908787" cy="433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3833542" y="2402446"/>
            <a:ext cx="731339" cy="4332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FAEB1F-47A0-28F8-BC48-058401FDDD82}"/>
              </a:ext>
            </a:extLst>
          </p:cNvPr>
          <p:cNvSpPr txBox="1"/>
          <p:nvPr/>
        </p:nvSpPr>
        <p:spPr>
          <a:xfrm>
            <a:off x="4503531" y="2312664"/>
            <a:ext cx="21718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Customers with newer accounts, leave more reviews, but are less likely to leave helpful reviews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9019857" y="2723029"/>
            <a:ext cx="25779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Customers with an older account are more likely to leave helpful reviews, although they leave fewer reviews in general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83AFCD-B442-46ED-3204-1B827D2ACA7D}"/>
              </a:ext>
            </a:extLst>
          </p:cNvPr>
          <p:cNvCxnSpPr>
            <a:cxnSpLocks/>
          </p:cNvCxnSpPr>
          <p:nvPr/>
        </p:nvCxnSpPr>
        <p:spPr>
          <a:xfrm>
            <a:off x="2522655" y="6103722"/>
            <a:ext cx="75495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1E5966-8DC1-F4A5-6B3A-62CC8E96164E}"/>
              </a:ext>
            </a:extLst>
          </p:cNvPr>
          <p:cNvSpPr txBox="1"/>
          <p:nvPr/>
        </p:nvSpPr>
        <p:spPr>
          <a:xfrm>
            <a:off x="1423500" y="5888030"/>
            <a:ext cx="125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NEW CUSTOMER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8B8AFC-A566-897C-C31A-888C956149B3}"/>
              </a:ext>
            </a:extLst>
          </p:cNvPr>
          <p:cNvSpPr txBox="1"/>
          <p:nvPr/>
        </p:nvSpPr>
        <p:spPr>
          <a:xfrm>
            <a:off x="9842230" y="5872889"/>
            <a:ext cx="1376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TENURED</a:t>
            </a:r>
          </a:p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CUSTOMER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FA8ACE-01D6-E8D2-C0FD-5E536F34C40F}"/>
              </a:ext>
            </a:extLst>
          </p:cNvPr>
          <p:cNvCxnSpPr>
            <a:cxnSpLocks/>
          </p:cNvCxnSpPr>
          <p:nvPr/>
        </p:nvCxnSpPr>
        <p:spPr>
          <a:xfrm>
            <a:off x="9142960" y="1922342"/>
            <a:ext cx="6992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2B838B-DD21-789A-7932-AB4E5E580BCB}"/>
              </a:ext>
            </a:extLst>
          </p:cNvPr>
          <p:cNvSpPr txBox="1"/>
          <p:nvPr/>
        </p:nvSpPr>
        <p:spPr>
          <a:xfrm>
            <a:off x="9945568" y="178673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% of Useful Reviews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F7822-D5FB-C4D4-BFB2-A952269BD588}"/>
              </a:ext>
            </a:extLst>
          </p:cNvPr>
          <p:cNvSpPr txBox="1"/>
          <p:nvPr/>
        </p:nvSpPr>
        <p:spPr>
          <a:xfrm>
            <a:off x="298665" y="6480313"/>
            <a:ext cx="11599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* This is a proxy for the age of a customer account, calculated as the time since the first review of a customer.  </a:t>
            </a:r>
          </a:p>
        </p:txBody>
      </p:sp>
    </p:spTree>
    <p:extLst>
      <p:ext uri="{BB962C8B-B14F-4D97-AF65-F5344CB8AC3E}">
        <p14:creationId xmlns:p14="http://schemas.microsoft.com/office/powerpoint/2010/main" val="41889624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F2EB5-A244-F575-7399-4A8B25F02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" t="4128" b="3171"/>
          <a:stretch/>
        </p:blipFill>
        <p:spPr>
          <a:xfrm>
            <a:off x="2883798" y="2091561"/>
            <a:ext cx="6424404" cy="3769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8" y="1489849"/>
            <a:ext cx="9013702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Reviews Per Product: 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The initial reviews of a product are usually the helpful ones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0131927">
            <a:off x="6230200" y="5077756"/>
            <a:ext cx="731339" cy="43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6984493" y="4372677"/>
            <a:ext cx="1988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Drastic decline in helpful / relevant reviews the more a product ages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7F5A0-5DF2-8873-2154-51284640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3607567" y="2950683"/>
            <a:ext cx="731339" cy="433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490021-2308-90E8-F117-B5A39D7EBFC6}"/>
              </a:ext>
            </a:extLst>
          </p:cNvPr>
          <p:cNvSpPr txBox="1"/>
          <p:nvPr/>
        </p:nvSpPr>
        <p:spPr>
          <a:xfrm>
            <a:off x="4285830" y="2735006"/>
            <a:ext cx="200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</a:rPr>
              <a:t>The initial reviews of a product tend to be more helpful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0DF5C-C47E-42A3-6437-03D5FE7AF171}"/>
              </a:ext>
            </a:extLst>
          </p:cNvPr>
          <p:cNvSpPr txBox="1"/>
          <p:nvPr/>
        </p:nvSpPr>
        <p:spPr>
          <a:xfrm rot="16200000">
            <a:off x="1863200" y="3529642"/>
            <a:ext cx="159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Frequency of Useful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C070B-0ECB-A116-1DAE-AC9EA410B144}"/>
              </a:ext>
            </a:extLst>
          </p:cNvPr>
          <p:cNvSpPr txBox="1"/>
          <p:nvPr/>
        </p:nvSpPr>
        <p:spPr>
          <a:xfrm>
            <a:off x="3027253" y="5860679"/>
            <a:ext cx="5945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Review Interval Between Current Review &amp; First Review (Days)</a:t>
            </a:r>
          </a:p>
        </p:txBody>
      </p:sp>
    </p:spTree>
    <p:extLst>
      <p:ext uri="{BB962C8B-B14F-4D97-AF65-F5344CB8AC3E}">
        <p14:creationId xmlns:p14="http://schemas.microsoft.com/office/powerpoint/2010/main" val="8651082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E2380-587A-84F7-8FFD-6C9126D64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8" t="4012"/>
          <a:stretch/>
        </p:blipFill>
        <p:spPr>
          <a:xfrm>
            <a:off x="3495743" y="1873026"/>
            <a:ext cx="4780215" cy="3830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67477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38297" y="1489849"/>
            <a:ext cx="7530893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Customer Sentiment</a:t>
            </a:r>
            <a:r>
              <a:rPr lang="en-CA" dirty="0">
                <a:solidFill>
                  <a:schemeClr val="tx1"/>
                </a:solidFill>
                <a:latin typeface="Century Gothic" panose="020B0502020202020204" pitchFamily="34" charset="0"/>
              </a:rPr>
              <a:t>: Negative reviews are more likely to be useful</a:t>
            </a:r>
            <a:endParaRPr lang="en-CA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latin typeface="Century Gothic"/>
              </a:rPr>
              <a:t>Data Driven Insights</a:t>
            </a:r>
            <a:endParaRPr lang="en-US" b="1" dirty="0"/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AC62D1-C25A-0872-CF90-1D6569F04F6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9870723">
            <a:off x="4014402" y="2966760"/>
            <a:ext cx="731339" cy="4332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7B747-8503-9BCE-E815-5FFF5AE3A4A0}"/>
              </a:ext>
            </a:extLst>
          </p:cNvPr>
          <p:cNvSpPr txBox="1"/>
          <p:nvPr/>
        </p:nvSpPr>
        <p:spPr>
          <a:xfrm>
            <a:off x="4671738" y="2794900"/>
            <a:ext cx="1936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Reviews with a low rating / negative experience are more likely to be useful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57F5A0-5DF2-8873-2154-51284640EE7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979292">
            <a:off x="8136002" y="2384581"/>
            <a:ext cx="731339" cy="433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12BE5-BE60-2576-DC42-F6F2741DC3E2}"/>
              </a:ext>
            </a:extLst>
          </p:cNvPr>
          <p:cNvSpPr txBox="1"/>
          <p:nvPr/>
        </p:nvSpPr>
        <p:spPr>
          <a:xfrm>
            <a:off x="8720894" y="2601183"/>
            <a:ext cx="297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Although more reviews tend to have a higher rating / positive sentiment, they are less likely to be helpful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AFD2A-5017-CBAE-5FF9-094D7D4F2BCA}"/>
              </a:ext>
            </a:extLst>
          </p:cNvPr>
          <p:cNvSpPr txBox="1"/>
          <p:nvPr/>
        </p:nvSpPr>
        <p:spPr>
          <a:xfrm>
            <a:off x="3062733" y="5740659"/>
            <a:ext cx="5945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Sentiment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C95212-4363-C5B1-7B18-8C1D93F4B245}"/>
              </a:ext>
            </a:extLst>
          </p:cNvPr>
          <p:cNvSpPr txBox="1"/>
          <p:nvPr/>
        </p:nvSpPr>
        <p:spPr>
          <a:xfrm rot="16200000">
            <a:off x="7318181" y="3605940"/>
            <a:ext cx="2059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% of Helpful Reviews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79362-9B33-9CA6-C71C-45EE004A4719}"/>
              </a:ext>
            </a:extLst>
          </p:cNvPr>
          <p:cNvSpPr txBox="1"/>
          <p:nvPr/>
        </p:nvSpPr>
        <p:spPr>
          <a:xfrm rot="16200000">
            <a:off x="2378553" y="3433574"/>
            <a:ext cx="186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Count of Reviews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1C4D76-027F-566B-B92C-C0F5E7D14FBE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3644955" y="6005252"/>
            <a:ext cx="2390750" cy="1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D31D82-9580-7288-5535-374C6B45C5FE}"/>
              </a:ext>
            </a:extLst>
          </p:cNvPr>
          <p:cNvSpPr txBox="1"/>
          <p:nvPr/>
        </p:nvSpPr>
        <p:spPr>
          <a:xfrm>
            <a:off x="2529121" y="5719180"/>
            <a:ext cx="125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NEGATIVE SENTIMENT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9A922-BDD9-1F62-D1AA-2C71FB142D5C}"/>
              </a:ext>
            </a:extLst>
          </p:cNvPr>
          <p:cNvSpPr txBox="1"/>
          <p:nvPr/>
        </p:nvSpPr>
        <p:spPr>
          <a:xfrm>
            <a:off x="8428357" y="5699059"/>
            <a:ext cx="1011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entury Gothic" panose="020B0502020202020204" pitchFamily="34" charset="0"/>
              </a:rPr>
              <a:t>POSITIVE SENTIMENT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DA1118-01F0-AD29-0AE8-0A996667ECB9}"/>
              </a:ext>
            </a:extLst>
          </p:cNvPr>
          <p:cNvCxnSpPr>
            <a:cxnSpLocks/>
          </p:cNvCxnSpPr>
          <p:nvPr/>
        </p:nvCxnSpPr>
        <p:spPr>
          <a:xfrm flipV="1">
            <a:off x="6188105" y="6005252"/>
            <a:ext cx="2005789" cy="9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2374;p259">
            <a:extLst>
              <a:ext uri="{FF2B5EF4-FFF2-40B4-BE49-F238E27FC236}">
                <a16:creationId xmlns:a16="http://schemas.microsoft.com/office/drawing/2014/main" id="{53ADB688-E257-6B45-BDBA-DC067FEC85D6}"/>
              </a:ext>
            </a:extLst>
          </p:cNvPr>
          <p:cNvSpPr/>
          <p:nvPr/>
        </p:nvSpPr>
        <p:spPr>
          <a:xfrm>
            <a:off x="9392389" y="5639180"/>
            <a:ext cx="540980" cy="5432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2390;p259">
            <a:extLst>
              <a:ext uri="{FF2B5EF4-FFF2-40B4-BE49-F238E27FC236}">
                <a16:creationId xmlns:a16="http://schemas.microsoft.com/office/drawing/2014/main" id="{7F6DE5C4-3DAB-5484-2705-A50F24ABBA52}"/>
              </a:ext>
            </a:extLst>
          </p:cNvPr>
          <p:cNvGrpSpPr/>
          <p:nvPr/>
        </p:nvGrpSpPr>
        <p:grpSpPr>
          <a:xfrm>
            <a:off x="9475139" y="5713408"/>
            <a:ext cx="387619" cy="385824"/>
            <a:chOff x="-2098675" y="633413"/>
            <a:chExt cx="3771900" cy="3754438"/>
          </a:xfrm>
        </p:grpSpPr>
        <p:sp>
          <p:nvSpPr>
            <p:cNvPr id="16" name="Google Shape;12391;p259">
              <a:extLst>
                <a:ext uri="{FF2B5EF4-FFF2-40B4-BE49-F238E27FC236}">
                  <a16:creationId xmlns:a16="http://schemas.microsoft.com/office/drawing/2014/main" id="{F285B0C2-797E-3079-60CA-61E77940172B}"/>
                </a:ext>
              </a:extLst>
            </p:cNvPr>
            <p:cNvSpPr/>
            <p:nvPr/>
          </p:nvSpPr>
          <p:spPr>
            <a:xfrm>
              <a:off x="-2098675" y="633413"/>
              <a:ext cx="3771900" cy="3754438"/>
            </a:xfrm>
            <a:custGeom>
              <a:avLst/>
              <a:gdLst/>
              <a:ahLst/>
              <a:cxnLst/>
              <a:rect l="l" t="t" r="r" b="b"/>
              <a:pathLst>
                <a:path w="4753" h="4731" extrusionOk="0">
                  <a:moveTo>
                    <a:pt x="2376" y="287"/>
                  </a:moveTo>
                  <a:lnTo>
                    <a:pt x="2239" y="291"/>
                  </a:lnTo>
                  <a:lnTo>
                    <a:pt x="2104" y="304"/>
                  </a:lnTo>
                  <a:lnTo>
                    <a:pt x="1971" y="326"/>
                  </a:lnTo>
                  <a:lnTo>
                    <a:pt x="1842" y="355"/>
                  </a:lnTo>
                  <a:lnTo>
                    <a:pt x="1716" y="393"/>
                  </a:lnTo>
                  <a:lnTo>
                    <a:pt x="1594" y="437"/>
                  </a:lnTo>
                  <a:lnTo>
                    <a:pt x="1474" y="490"/>
                  </a:lnTo>
                  <a:lnTo>
                    <a:pt x="1360" y="550"/>
                  </a:lnTo>
                  <a:lnTo>
                    <a:pt x="1250" y="616"/>
                  </a:lnTo>
                  <a:lnTo>
                    <a:pt x="1142" y="689"/>
                  </a:lnTo>
                  <a:lnTo>
                    <a:pt x="1042" y="766"/>
                  </a:lnTo>
                  <a:lnTo>
                    <a:pt x="945" y="851"/>
                  </a:lnTo>
                  <a:lnTo>
                    <a:pt x="854" y="942"/>
                  </a:lnTo>
                  <a:lnTo>
                    <a:pt x="769" y="1038"/>
                  </a:lnTo>
                  <a:lnTo>
                    <a:pt x="691" y="1138"/>
                  </a:lnTo>
                  <a:lnTo>
                    <a:pt x="617" y="1245"/>
                  </a:lnTo>
                  <a:lnTo>
                    <a:pt x="551" y="1354"/>
                  </a:lnTo>
                  <a:lnTo>
                    <a:pt x="491" y="1469"/>
                  </a:lnTo>
                  <a:lnTo>
                    <a:pt x="438" y="1587"/>
                  </a:lnTo>
                  <a:lnTo>
                    <a:pt x="394" y="1710"/>
                  </a:lnTo>
                  <a:lnTo>
                    <a:pt x="356" y="1834"/>
                  </a:lnTo>
                  <a:lnTo>
                    <a:pt x="326" y="1963"/>
                  </a:lnTo>
                  <a:lnTo>
                    <a:pt x="304" y="2095"/>
                  </a:lnTo>
                  <a:lnTo>
                    <a:pt x="291" y="2229"/>
                  </a:lnTo>
                  <a:lnTo>
                    <a:pt x="287" y="2365"/>
                  </a:lnTo>
                  <a:lnTo>
                    <a:pt x="291" y="2503"/>
                  </a:lnTo>
                  <a:lnTo>
                    <a:pt x="304" y="2636"/>
                  </a:lnTo>
                  <a:lnTo>
                    <a:pt x="326" y="2768"/>
                  </a:lnTo>
                  <a:lnTo>
                    <a:pt x="356" y="2896"/>
                  </a:lnTo>
                  <a:lnTo>
                    <a:pt x="394" y="3022"/>
                  </a:lnTo>
                  <a:lnTo>
                    <a:pt x="438" y="3144"/>
                  </a:lnTo>
                  <a:lnTo>
                    <a:pt x="491" y="3262"/>
                  </a:lnTo>
                  <a:lnTo>
                    <a:pt x="551" y="3376"/>
                  </a:lnTo>
                  <a:lnTo>
                    <a:pt x="617" y="3487"/>
                  </a:lnTo>
                  <a:lnTo>
                    <a:pt x="691" y="3593"/>
                  </a:lnTo>
                  <a:lnTo>
                    <a:pt x="769" y="3694"/>
                  </a:lnTo>
                  <a:lnTo>
                    <a:pt x="854" y="3789"/>
                  </a:lnTo>
                  <a:lnTo>
                    <a:pt x="945" y="3879"/>
                  </a:lnTo>
                  <a:lnTo>
                    <a:pt x="1042" y="3964"/>
                  </a:lnTo>
                  <a:lnTo>
                    <a:pt x="1142" y="4043"/>
                  </a:lnTo>
                  <a:lnTo>
                    <a:pt x="1250" y="4115"/>
                  </a:lnTo>
                  <a:lnTo>
                    <a:pt x="1360" y="4181"/>
                  </a:lnTo>
                  <a:lnTo>
                    <a:pt x="1474" y="4241"/>
                  </a:lnTo>
                  <a:lnTo>
                    <a:pt x="1594" y="4293"/>
                  </a:lnTo>
                  <a:lnTo>
                    <a:pt x="1716" y="4339"/>
                  </a:lnTo>
                  <a:lnTo>
                    <a:pt x="1842" y="4375"/>
                  </a:lnTo>
                  <a:lnTo>
                    <a:pt x="1971" y="4405"/>
                  </a:lnTo>
                  <a:lnTo>
                    <a:pt x="2104" y="4426"/>
                  </a:lnTo>
                  <a:lnTo>
                    <a:pt x="2239" y="4440"/>
                  </a:lnTo>
                  <a:lnTo>
                    <a:pt x="2376" y="4444"/>
                  </a:lnTo>
                  <a:lnTo>
                    <a:pt x="2512" y="4440"/>
                  </a:lnTo>
                  <a:lnTo>
                    <a:pt x="2648" y="4426"/>
                  </a:lnTo>
                  <a:lnTo>
                    <a:pt x="2780" y="4405"/>
                  </a:lnTo>
                  <a:lnTo>
                    <a:pt x="2909" y="4375"/>
                  </a:lnTo>
                  <a:lnTo>
                    <a:pt x="3036" y="4339"/>
                  </a:lnTo>
                  <a:lnTo>
                    <a:pt x="3158" y="4293"/>
                  </a:lnTo>
                  <a:lnTo>
                    <a:pt x="3277" y="4241"/>
                  </a:lnTo>
                  <a:lnTo>
                    <a:pt x="3391" y="4181"/>
                  </a:lnTo>
                  <a:lnTo>
                    <a:pt x="3503" y="4115"/>
                  </a:lnTo>
                  <a:lnTo>
                    <a:pt x="3609" y="4043"/>
                  </a:lnTo>
                  <a:lnTo>
                    <a:pt x="3710" y="3964"/>
                  </a:lnTo>
                  <a:lnTo>
                    <a:pt x="3806" y="3879"/>
                  </a:lnTo>
                  <a:lnTo>
                    <a:pt x="3897" y="3789"/>
                  </a:lnTo>
                  <a:lnTo>
                    <a:pt x="3982" y="3694"/>
                  </a:lnTo>
                  <a:lnTo>
                    <a:pt x="4062" y="3593"/>
                  </a:lnTo>
                  <a:lnTo>
                    <a:pt x="4134" y="3487"/>
                  </a:lnTo>
                  <a:lnTo>
                    <a:pt x="4201" y="3376"/>
                  </a:lnTo>
                  <a:lnTo>
                    <a:pt x="4260" y="3262"/>
                  </a:lnTo>
                  <a:lnTo>
                    <a:pt x="4313" y="3144"/>
                  </a:lnTo>
                  <a:lnTo>
                    <a:pt x="4359" y="3022"/>
                  </a:lnTo>
                  <a:lnTo>
                    <a:pt x="4395" y="2896"/>
                  </a:lnTo>
                  <a:lnTo>
                    <a:pt x="4426" y="2768"/>
                  </a:lnTo>
                  <a:lnTo>
                    <a:pt x="4447" y="2636"/>
                  </a:lnTo>
                  <a:lnTo>
                    <a:pt x="4460" y="2503"/>
                  </a:lnTo>
                  <a:lnTo>
                    <a:pt x="4465" y="2365"/>
                  </a:lnTo>
                  <a:lnTo>
                    <a:pt x="4460" y="2229"/>
                  </a:lnTo>
                  <a:lnTo>
                    <a:pt x="4447" y="2095"/>
                  </a:lnTo>
                  <a:lnTo>
                    <a:pt x="4426" y="1963"/>
                  </a:lnTo>
                  <a:lnTo>
                    <a:pt x="4395" y="1834"/>
                  </a:lnTo>
                  <a:lnTo>
                    <a:pt x="4359" y="1710"/>
                  </a:lnTo>
                  <a:lnTo>
                    <a:pt x="4313" y="1587"/>
                  </a:lnTo>
                  <a:lnTo>
                    <a:pt x="4260" y="1469"/>
                  </a:lnTo>
                  <a:lnTo>
                    <a:pt x="4201" y="1354"/>
                  </a:lnTo>
                  <a:lnTo>
                    <a:pt x="4134" y="1245"/>
                  </a:lnTo>
                  <a:lnTo>
                    <a:pt x="4062" y="1138"/>
                  </a:lnTo>
                  <a:lnTo>
                    <a:pt x="3982" y="1038"/>
                  </a:lnTo>
                  <a:lnTo>
                    <a:pt x="3897" y="942"/>
                  </a:lnTo>
                  <a:lnTo>
                    <a:pt x="3806" y="851"/>
                  </a:lnTo>
                  <a:lnTo>
                    <a:pt x="3710" y="766"/>
                  </a:lnTo>
                  <a:lnTo>
                    <a:pt x="3609" y="689"/>
                  </a:lnTo>
                  <a:lnTo>
                    <a:pt x="3503" y="616"/>
                  </a:lnTo>
                  <a:lnTo>
                    <a:pt x="3391" y="550"/>
                  </a:lnTo>
                  <a:lnTo>
                    <a:pt x="3277" y="490"/>
                  </a:lnTo>
                  <a:lnTo>
                    <a:pt x="3158" y="437"/>
                  </a:lnTo>
                  <a:lnTo>
                    <a:pt x="3036" y="393"/>
                  </a:lnTo>
                  <a:lnTo>
                    <a:pt x="2909" y="355"/>
                  </a:lnTo>
                  <a:lnTo>
                    <a:pt x="2780" y="326"/>
                  </a:lnTo>
                  <a:lnTo>
                    <a:pt x="2648" y="304"/>
                  </a:lnTo>
                  <a:lnTo>
                    <a:pt x="2512" y="291"/>
                  </a:lnTo>
                  <a:lnTo>
                    <a:pt x="2376" y="287"/>
                  </a:lnTo>
                  <a:close/>
                  <a:moveTo>
                    <a:pt x="2376" y="0"/>
                  </a:moveTo>
                  <a:lnTo>
                    <a:pt x="2526" y="6"/>
                  </a:lnTo>
                  <a:lnTo>
                    <a:pt x="2674" y="19"/>
                  </a:lnTo>
                  <a:lnTo>
                    <a:pt x="2818" y="42"/>
                  </a:lnTo>
                  <a:lnTo>
                    <a:pt x="2961" y="73"/>
                  </a:lnTo>
                  <a:lnTo>
                    <a:pt x="3099" y="112"/>
                  </a:lnTo>
                  <a:lnTo>
                    <a:pt x="3234" y="161"/>
                  </a:lnTo>
                  <a:lnTo>
                    <a:pt x="3365" y="215"/>
                  </a:lnTo>
                  <a:lnTo>
                    <a:pt x="3493" y="278"/>
                  </a:lnTo>
                  <a:lnTo>
                    <a:pt x="3615" y="348"/>
                  </a:lnTo>
                  <a:lnTo>
                    <a:pt x="3732" y="426"/>
                  </a:lnTo>
                  <a:lnTo>
                    <a:pt x="3846" y="509"/>
                  </a:lnTo>
                  <a:lnTo>
                    <a:pt x="3953" y="598"/>
                  </a:lnTo>
                  <a:lnTo>
                    <a:pt x="4056" y="695"/>
                  </a:lnTo>
                  <a:lnTo>
                    <a:pt x="4151" y="796"/>
                  </a:lnTo>
                  <a:lnTo>
                    <a:pt x="4243" y="902"/>
                  </a:lnTo>
                  <a:lnTo>
                    <a:pt x="4326" y="1015"/>
                  </a:lnTo>
                  <a:lnTo>
                    <a:pt x="4403" y="1132"/>
                  </a:lnTo>
                  <a:lnTo>
                    <a:pt x="4473" y="1255"/>
                  </a:lnTo>
                  <a:lnTo>
                    <a:pt x="4537" y="1381"/>
                  </a:lnTo>
                  <a:lnTo>
                    <a:pt x="4592" y="1512"/>
                  </a:lnTo>
                  <a:lnTo>
                    <a:pt x="4639" y="1646"/>
                  </a:lnTo>
                  <a:lnTo>
                    <a:pt x="4679" y="1785"/>
                  </a:lnTo>
                  <a:lnTo>
                    <a:pt x="4711" y="1925"/>
                  </a:lnTo>
                  <a:lnTo>
                    <a:pt x="4734" y="2070"/>
                  </a:lnTo>
                  <a:lnTo>
                    <a:pt x="4748" y="2216"/>
                  </a:lnTo>
                  <a:lnTo>
                    <a:pt x="4753" y="2365"/>
                  </a:lnTo>
                  <a:lnTo>
                    <a:pt x="4748" y="2515"/>
                  </a:lnTo>
                  <a:lnTo>
                    <a:pt x="4734" y="2662"/>
                  </a:lnTo>
                  <a:lnTo>
                    <a:pt x="4711" y="2806"/>
                  </a:lnTo>
                  <a:lnTo>
                    <a:pt x="4679" y="2948"/>
                  </a:lnTo>
                  <a:lnTo>
                    <a:pt x="4639" y="3085"/>
                  </a:lnTo>
                  <a:lnTo>
                    <a:pt x="4592" y="3220"/>
                  </a:lnTo>
                  <a:lnTo>
                    <a:pt x="4537" y="3350"/>
                  </a:lnTo>
                  <a:lnTo>
                    <a:pt x="4473" y="3477"/>
                  </a:lnTo>
                  <a:lnTo>
                    <a:pt x="4403" y="3599"/>
                  </a:lnTo>
                  <a:lnTo>
                    <a:pt x="4326" y="3716"/>
                  </a:lnTo>
                  <a:lnTo>
                    <a:pt x="4243" y="3828"/>
                  </a:lnTo>
                  <a:lnTo>
                    <a:pt x="4151" y="3935"/>
                  </a:lnTo>
                  <a:lnTo>
                    <a:pt x="4056" y="4037"/>
                  </a:lnTo>
                  <a:lnTo>
                    <a:pt x="3953" y="4132"/>
                  </a:lnTo>
                  <a:lnTo>
                    <a:pt x="3846" y="4223"/>
                  </a:lnTo>
                  <a:lnTo>
                    <a:pt x="3732" y="4307"/>
                  </a:lnTo>
                  <a:lnTo>
                    <a:pt x="3615" y="4383"/>
                  </a:lnTo>
                  <a:lnTo>
                    <a:pt x="3493" y="4453"/>
                  </a:lnTo>
                  <a:lnTo>
                    <a:pt x="3365" y="4516"/>
                  </a:lnTo>
                  <a:lnTo>
                    <a:pt x="3234" y="4571"/>
                  </a:lnTo>
                  <a:lnTo>
                    <a:pt x="3099" y="4618"/>
                  </a:lnTo>
                  <a:lnTo>
                    <a:pt x="2961" y="4658"/>
                  </a:lnTo>
                  <a:lnTo>
                    <a:pt x="2818" y="4690"/>
                  </a:lnTo>
                  <a:lnTo>
                    <a:pt x="2674" y="4712"/>
                  </a:lnTo>
                  <a:lnTo>
                    <a:pt x="2526" y="4726"/>
                  </a:lnTo>
                  <a:lnTo>
                    <a:pt x="2376" y="4731"/>
                  </a:lnTo>
                  <a:lnTo>
                    <a:pt x="2226" y="4726"/>
                  </a:lnTo>
                  <a:lnTo>
                    <a:pt x="2079" y="4712"/>
                  </a:lnTo>
                  <a:lnTo>
                    <a:pt x="1933" y="4690"/>
                  </a:lnTo>
                  <a:lnTo>
                    <a:pt x="1792" y="4658"/>
                  </a:lnTo>
                  <a:lnTo>
                    <a:pt x="1652" y="4618"/>
                  </a:lnTo>
                  <a:lnTo>
                    <a:pt x="1517" y="4571"/>
                  </a:lnTo>
                  <a:lnTo>
                    <a:pt x="1386" y="4516"/>
                  </a:lnTo>
                  <a:lnTo>
                    <a:pt x="1260" y="4453"/>
                  </a:lnTo>
                  <a:lnTo>
                    <a:pt x="1136" y="4383"/>
                  </a:lnTo>
                  <a:lnTo>
                    <a:pt x="1019" y="4307"/>
                  </a:lnTo>
                  <a:lnTo>
                    <a:pt x="906" y="4223"/>
                  </a:lnTo>
                  <a:lnTo>
                    <a:pt x="798" y="4132"/>
                  </a:lnTo>
                  <a:lnTo>
                    <a:pt x="697" y="4037"/>
                  </a:lnTo>
                  <a:lnTo>
                    <a:pt x="600" y="3935"/>
                  </a:lnTo>
                  <a:lnTo>
                    <a:pt x="510" y="3828"/>
                  </a:lnTo>
                  <a:lnTo>
                    <a:pt x="426" y="3716"/>
                  </a:lnTo>
                  <a:lnTo>
                    <a:pt x="348" y="3599"/>
                  </a:lnTo>
                  <a:lnTo>
                    <a:pt x="278" y="3477"/>
                  </a:lnTo>
                  <a:lnTo>
                    <a:pt x="215" y="3350"/>
                  </a:lnTo>
                  <a:lnTo>
                    <a:pt x="160" y="3220"/>
                  </a:lnTo>
                  <a:lnTo>
                    <a:pt x="112" y="3085"/>
                  </a:lnTo>
                  <a:lnTo>
                    <a:pt x="72" y="2948"/>
                  </a:lnTo>
                  <a:lnTo>
                    <a:pt x="41" y="2806"/>
                  </a:lnTo>
                  <a:lnTo>
                    <a:pt x="18" y="2662"/>
                  </a:lnTo>
                  <a:lnTo>
                    <a:pt x="4" y="2515"/>
                  </a:lnTo>
                  <a:lnTo>
                    <a:pt x="0" y="2365"/>
                  </a:lnTo>
                  <a:lnTo>
                    <a:pt x="4" y="2216"/>
                  </a:lnTo>
                  <a:lnTo>
                    <a:pt x="18" y="2070"/>
                  </a:lnTo>
                  <a:lnTo>
                    <a:pt x="41" y="1925"/>
                  </a:lnTo>
                  <a:lnTo>
                    <a:pt x="72" y="1785"/>
                  </a:lnTo>
                  <a:lnTo>
                    <a:pt x="112" y="1646"/>
                  </a:lnTo>
                  <a:lnTo>
                    <a:pt x="160" y="1512"/>
                  </a:lnTo>
                  <a:lnTo>
                    <a:pt x="215" y="1381"/>
                  </a:lnTo>
                  <a:lnTo>
                    <a:pt x="278" y="1255"/>
                  </a:lnTo>
                  <a:lnTo>
                    <a:pt x="348" y="1132"/>
                  </a:lnTo>
                  <a:lnTo>
                    <a:pt x="426" y="1015"/>
                  </a:lnTo>
                  <a:lnTo>
                    <a:pt x="510" y="902"/>
                  </a:lnTo>
                  <a:lnTo>
                    <a:pt x="600" y="796"/>
                  </a:lnTo>
                  <a:lnTo>
                    <a:pt x="697" y="695"/>
                  </a:lnTo>
                  <a:lnTo>
                    <a:pt x="798" y="598"/>
                  </a:lnTo>
                  <a:lnTo>
                    <a:pt x="906" y="509"/>
                  </a:lnTo>
                  <a:lnTo>
                    <a:pt x="1019" y="426"/>
                  </a:lnTo>
                  <a:lnTo>
                    <a:pt x="1136" y="348"/>
                  </a:lnTo>
                  <a:lnTo>
                    <a:pt x="1260" y="278"/>
                  </a:lnTo>
                  <a:lnTo>
                    <a:pt x="1386" y="215"/>
                  </a:lnTo>
                  <a:lnTo>
                    <a:pt x="1517" y="161"/>
                  </a:lnTo>
                  <a:lnTo>
                    <a:pt x="1652" y="112"/>
                  </a:lnTo>
                  <a:lnTo>
                    <a:pt x="1792" y="73"/>
                  </a:lnTo>
                  <a:lnTo>
                    <a:pt x="1933" y="42"/>
                  </a:lnTo>
                  <a:lnTo>
                    <a:pt x="2079" y="19"/>
                  </a:lnTo>
                  <a:lnTo>
                    <a:pt x="2226" y="6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392;p259">
              <a:extLst>
                <a:ext uri="{FF2B5EF4-FFF2-40B4-BE49-F238E27FC236}">
                  <a16:creationId xmlns:a16="http://schemas.microsoft.com/office/drawing/2014/main" id="{406D235D-9F9A-761B-90EE-BD6D58930B74}"/>
                </a:ext>
              </a:extLst>
            </p:cNvPr>
            <p:cNvSpPr/>
            <p:nvPr/>
          </p:nvSpPr>
          <p:spPr>
            <a:xfrm>
              <a:off x="-901700" y="1841500"/>
              <a:ext cx="493713" cy="492125"/>
            </a:xfrm>
            <a:custGeom>
              <a:avLst/>
              <a:gdLst/>
              <a:ahLst/>
              <a:cxnLst/>
              <a:rect l="l" t="t" r="r" b="b"/>
              <a:pathLst>
                <a:path w="622" h="620" extrusionOk="0">
                  <a:moveTo>
                    <a:pt x="310" y="0"/>
                  </a:moveTo>
                  <a:lnTo>
                    <a:pt x="362" y="4"/>
                  </a:lnTo>
                  <a:lnTo>
                    <a:pt x="409" y="16"/>
                  </a:lnTo>
                  <a:lnTo>
                    <a:pt x="455" y="35"/>
                  </a:lnTo>
                  <a:lnTo>
                    <a:pt x="496" y="60"/>
                  </a:lnTo>
                  <a:lnTo>
                    <a:pt x="531" y="90"/>
                  </a:lnTo>
                  <a:lnTo>
                    <a:pt x="562" y="127"/>
                  </a:lnTo>
                  <a:lnTo>
                    <a:pt x="588" y="166"/>
                  </a:lnTo>
                  <a:lnTo>
                    <a:pt x="606" y="212"/>
                  </a:lnTo>
                  <a:lnTo>
                    <a:pt x="619" y="259"/>
                  </a:lnTo>
                  <a:lnTo>
                    <a:pt x="622" y="310"/>
                  </a:lnTo>
                  <a:lnTo>
                    <a:pt x="619" y="360"/>
                  </a:lnTo>
                  <a:lnTo>
                    <a:pt x="606" y="408"/>
                  </a:lnTo>
                  <a:lnTo>
                    <a:pt x="588" y="452"/>
                  </a:lnTo>
                  <a:lnTo>
                    <a:pt x="562" y="493"/>
                  </a:lnTo>
                  <a:lnTo>
                    <a:pt x="531" y="529"/>
                  </a:lnTo>
                  <a:lnTo>
                    <a:pt x="496" y="560"/>
                  </a:lnTo>
                  <a:lnTo>
                    <a:pt x="455" y="585"/>
                  </a:lnTo>
                  <a:lnTo>
                    <a:pt x="409" y="604"/>
                  </a:lnTo>
                  <a:lnTo>
                    <a:pt x="362" y="616"/>
                  </a:lnTo>
                  <a:lnTo>
                    <a:pt x="310" y="620"/>
                  </a:lnTo>
                  <a:lnTo>
                    <a:pt x="260" y="616"/>
                  </a:lnTo>
                  <a:lnTo>
                    <a:pt x="212" y="604"/>
                  </a:lnTo>
                  <a:lnTo>
                    <a:pt x="168" y="585"/>
                  </a:lnTo>
                  <a:lnTo>
                    <a:pt x="127" y="560"/>
                  </a:lnTo>
                  <a:lnTo>
                    <a:pt x="91" y="529"/>
                  </a:lnTo>
                  <a:lnTo>
                    <a:pt x="59" y="493"/>
                  </a:lnTo>
                  <a:lnTo>
                    <a:pt x="34" y="452"/>
                  </a:lnTo>
                  <a:lnTo>
                    <a:pt x="15" y="408"/>
                  </a:lnTo>
                  <a:lnTo>
                    <a:pt x="3" y="360"/>
                  </a:lnTo>
                  <a:lnTo>
                    <a:pt x="0" y="310"/>
                  </a:lnTo>
                  <a:lnTo>
                    <a:pt x="3" y="259"/>
                  </a:lnTo>
                  <a:lnTo>
                    <a:pt x="15" y="212"/>
                  </a:lnTo>
                  <a:lnTo>
                    <a:pt x="34" y="166"/>
                  </a:lnTo>
                  <a:lnTo>
                    <a:pt x="59" y="127"/>
                  </a:lnTo>
                  <a:lnTo>
                    <a:pt x="91" y="90"/>
                  </a:lnTo>
                  <a:lnTo>
                    <a:pt x="127" y="60"/>
                  </a:lnTo>
                  <a:lnTo>
                    <a:pt x="168" y="35"/>
                  </a:lnTo>
                  <a:lnTo>
                    <a:pt x="212" y="16"/>
                  </a:lnTo>
                  <a:lnTo>
                    <a:pt x="260" y="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2393;p259">
              <a:extLst>
                <a:ext uri="{FF2B5EF4-FFF2-40B4-BE49-F238E27FC236}">
                  <a16:creationId xmlns:a16="http://schemas.microsoft.com/office/drawing/2014/main" id="{7F0B3D23-FFEF-00A2-4E31-EB444B039CF3}"/>
                </a:ext>
              </a:extLst>
            </p:cNvPr>
            <p:cNvSpPr/>
            <p:nvPr/>
          </p:nvSpPr>
          <p:spPr>
            <a:xfrm>
              <a:off x="25400" y="1841500"/>
              <a:ext cx="495300" cy="492125"/>
            </a:xfrm>
            <a:custGeom>
              <a:avLst/>
              <a:gdLst/>
              <a:ahLst/>
              <a:cxnLst/>
              <a:rect l="l" t="t" r="r" b="b"/>
              <a:pathLst>
                <a:path w="623" h="620" extrusionOk="0">
                  <a:moveTo>
                    <a:pt x="312" y="0"/>
                  </a:moveTo>
                  <a:lnTo>
                    <a:pt x="363" y="4"/>
                  </a:lnTo>
                  <a:lnTo>
                    <a:pt x="410" y="16"/>
                  </a:lnTo>
                  <a:lnTo>
                    <a:pt x="456" y="35"/>
                  </a:lnTo>
                  <a:lnTo>
                    <a:pt x="497" y="60"/>
                  </a:lnTo>
                  <a:lnTo>
                    <a:pt x="532" y="90"/>
                  </a:lnTo>
                  <a:lnTo>
                    <a:pt x="563" y="127"/>
                  </a:lnTo>
                  <a:lnTo>
                    <a:pt x="589" y="166"/>
                  </a:lnTo>
                  <a:lnTo>
                    <a:pt x="609" y="212"/>
                  </a:lnTo>
                  <a:lnTo>
                    <a:pt x="620" y="259"/>
                  </a:lnTo>
                  <a:lnTo>
                    <a:pt x="623" y="310"/>
                  </a:lnTo>
                  <a:lnTo>
                    <a:pt x="620" y="360"/>
                  </a:lnTo>
                  <a:lnTo>
                    <a:pt x="609" y="408"/>
                  </a:lnTo>
                  <a:lnTo>
                    <a:pt x="589" y="452"/>
                  </a:lnTo>
                  <a:lnTo>
                    <a:pt x="563" y="493"/>
                  </a:lnTo>
                  <a:lnTo>
                    <a:pt x="532" y="529"/>
                  </a:lnTo>
                  <a:lnTo>
                    <a:pt x="497" y="560"/>
                  </a:lnTo>
                  <a:lnTo>
                    <a:pt x="456" y="585"/>
                  </a:lnTo>
                  <a:lnTo>
                    <a:pt x="410" y="604"/>
                  </a:lnTo>
                  <a:lnTo>
                    <a:pt x="363" y="616"/>
                  </a:lnTo>
                  <a:lnTo>
                    <a:pt x="312" y="620"/>
                  </a:lnTo>
                  <a:lnTo>
                    <a:pt x="262" y="616"/>
                  </a:lnTo>
                  <a:lnTo>
                    <a:pt x="213" y="604"/>
                  </a:lnTo>
                  <a:lnTo>
                    <a:pt x="169" y="585"/>
                  </a:lnTo>
                  <a:lnTo>
                    <a:pt x="128" y="560"/>
                  </a:lnTo>
                  <a:lnTo>
                    <a:pt x="93" y="529"/>
                  </a:lnTo>
                  <a:lnTo>
                    <a:pt x="60" y="493"/>
                  </a:lnTo>
                  <a:lnTo>
                    <a:pt x="35" y="452"/>
                  </a:lnTo>
                  <a:lnTo>
                    <a:pt x="16" y="408"/>
                  </a:lnTo>
                  <a:lnTo>
                    <a:pt x="4" y="360"/>
                  </a:lnTo>
                  <a:lnTo>
                    <a:pt x="0" y="310"/>
                  </a:lnTo>
                  <a:lnTo>
                    <a:pt x="4" y="259"/>
                  </a:lnTo>
                  <a:lnTo>
                    <a:pt x="16" y="212"/>
                  </a:lnTo>
                  <a:lnTo>
                    <a:pt x="35" y="166"/>
                  </a:lnTo>
                  <a:lnTo>
                    <a:pt x="60" y="127"/>
                  </a:lnTo>
                  <a:lnTo>
                    <a:pt x="93" y="90"/>
                  </a:lnTo>
                  <a:lnTo>
                    <a:pt x="128" y="60"/>
                  </a:lnTo>
                  <a:lnTo>
                    <a:pt x="169" y="35"/>
                  </a:lnTo>
                  <a:lnTo>
                    <a:pt x="213" y="16"/>
                  </a:lnTo>
                  <a:lnTo>
                    <a:pt x="262" y="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2394;p259">
              <a:extLst>
                <a:ext uri="{FF2B5EF4-FFF2-40B4-BE49-F238E27FC236}">
                  <a16:creationId xmlns:a16="http://schemas.microsoft.com/office/drawing/2014/main" id="{83F3A75A-C935-1AFB-D537-3674801EF9E0}"/>
                </a:ext>
              </a:extLst>
            </p:cNvPr>
            <p:cNvSpPr/>
            <p:nvPr/>
          </p:nvSpPr>
          <p:spPr>
            <a:xfrm>
              <a:off x="-1052513" y="2862263"/>
              <a:ext cx="1766888" cy="520700"/>
            </a:xfrm>
            <a:custGeom>
              <a:avLst/>
              <a:gdLst/>
              <a:ahLst/>
              <a:cxnLst/>
              <a:rect l="l" t="t" r="r" b="b"/>
              <a:pathLst>
                <a:path w="2227" h="657" extrusionOk="0">
                  <a:moveTo>
                    <a:pt x="2054" y="0"/>
                  </a:moveTo>
                  <a:lnTo>
                    <a:pt x="2227" y="228"/>
                  </a:lnTo>
                  <a:lnTo>
                    <a:pt x="2120" y="304"/>
                  </a:lnTo>
                  <a:lnTo>
                    <a:pt x="2016" y="372"/>
                  </a:lnTo>
                  <a:lnTo>
                    <a:pt x="1914" y="430"/>
                  </a:lnTo>
                  <a:lnTo>
                    <a:pt x="1813" y="481"/>
                  </a:lnTo>
                  <a:lnTo>
                    <a:pt x="1714" y="525"/>
                  </a:lnTo>
                  <a:lnTo>
                    <a:pt x="1617" y="563"/>
                  </a:lnTo>
                  <a:lnTo>
                    <a:pt x="1523" y="593"/>
                  </a:lnTo>
                  <a:lnTo>
                    <a:pt x="1431" y="617"/>
                  </a:lnTo>
                  <a:lnTo>
                    <a:pt x="1339" y="635"/>
                  </a:lnTo>
                  <a:lnTo>
                    <a:pt x="1253" y="647"/>
                  </a:lnTo>
                  <a:lnTo>
                    <a:pt x="1166" y="654"/>
                  </a:lnTo>
                  <a:lnTo>
                    <a:pt x="1084" y="657"/>
                  </a:lnTo>
                  <a:lnTo>
                    <a:pt x="991" y="654"/>
                  </a:lnTo>
                  <a:lnTo>
                    <a:pt x="901" y="645"/>
                  </a:lnTo>
                  <a:lnTo>
                    <a:pt x="815" y="632"/>
                  </a:lnTo>
                  <a:lnTo>
                    <a:pt x="732" y="614"/>
                  </a:lnTo>
                  <a:lnTo>
                    <a:pt x="654" y="594"/>
                  </a:lnTo>
                  <a:lnTo>
                    <a:pt x="579" y="569"/>
                  </a:lnTo>
                  <a:lnTo>
                    <a:pt x="509" y="543"/>
                  </a:lnTo>
                  <a:lnTo>
                    <a:pt x="443" y="514"/>
                  </a:lnTo>
                  <a:lnTo>
                    <a:pt x="381" y="483"/>
                  </a:lnTo>
                  <a:lnTo>
                    <a:pt x="322" y="452"/>
                  </a:lnTo>
                  <a:lnTo>
                    <a:pt x="269" y="420"/>
                  </a:lnTo>
                  <a:lnTo>
                    <a:pt x="221" y="389"/>
                  </a:lnTo>
                  <a:lnTo>
                    <a:pt x="175" y="358"/>
                  </a:lnTo>
                  <a:lnTo>
                    <a:pt x="135" y="329"/>
                  </a:lnTo>
                  <a:lnTo>
                    <a:pt x="102" y="303"/>
                  </a:lnTo>
                  <a:lnTo>
                    <a:pt x="71" y="278"/>
                  </a:lnTo>
                  <a:lnTo>
                    <a:pt x="47" y="256"/>
                  </a:lnTo>
                  <a:lnTo>
                    <a:pt x="27" y="239"/>
                  </a:lnTo>
                  <a:lnTo>
                    <a:pt x="12" y="224"/>
                  </a:lnTo>
                  <a:lnTo>
                    <a:pt x="3" y="215"/>
                  </a:lnTo>
                  <a:lnTo>
                    <a:pt x="0" y="211"/>
                  </a:lnTo>
                  <a:lnTo>
                    <a:pt x="210" y="18"/>
                  </a:lnTo>
                  <a:lnTo>
                    <a:pt x="216" y="22"/>
                  </a:lnTo>
                  <a:lnTo>
                    <a:pt x="225" y="31"/>
                  </a:lnTo>
                  <a:lnTo>
                    <a:pt x="238" y="44"/>
                  </a:lnTo>
                  <a:lnTo>
                    <a:pt x="254" y="59"/>
                  </a:lnTo>
                  <a:lnTo>
                    <a:pt x="275" y="78"/>
                  </a:lnTo>
                  <a:lnTo>
                    <a:pt x="300" y="97"/>
                  </a:lnTo>
                  <a:lnTo>
                    <a:pt x="328" y="119"/>
                  </a:lnTo>
                  <a:lnTo>
                    <a:pt x="360" y="142"/>
                  </a:lnTo>
                  <a:lnTo>
                    <a:pt x="396" y="165"/>
                  </a:lnTo>
                  <a:lnTo>
                    <a:pt x="434" y="190"/>
                  </a:lnTo>
                  <a:lnTo>
                    <a:pt x="476" y="215"/>
                  </a:lnTo>
                  <a:lnTo>
                    <a:pt x="522" y="240"/>
                  </a:lnTo>
                  <a:lnTo>
                    <a:pt x="572" y="263"/>
                  </a:lnTo>
                  <a:lnTo>
                    <a:pt x="623" y="285"/>
                  </a:lnTo>
                  <a:lnTo>
                    <a:pt x="679" y="306"/>
                  </a:lnTo>
                  <a:lnTo>
                    <a:pt x="738" y="323"/>
                  </a:lnTo>
                  <a:lnTo>
                    <a:pt x="800" y="339"/>
                  </a:lnTo>
                  <a:lnTo>
                    <a:pt x="865" y="353"/>
                  </a:lnTo>
                  <a:lnTo>
                    <a:pt x="934" y="363"/>
                  </a:lnTo>
                  <a:lnTo>
                    <a:pt x="1004" y="369"/>
                  </a:lnTo>
                  <a:lnTo>
                    <a:pt x="1078" y="372"/>
                  </a:lnTo>
                  <a:lnTo>
                    <a:pt x="1154" y="369"/>
                  </a:lnTo>
                  <a:lnTo>
                    <a:pt x="1232" y="361"/>
                  </a:lnTo>
                  <a:lnTo>
                    <a:pt x="1314" y="348"/>
                  </a:lnTo>
                  <a:lnTo>
                    <a:pt x="1398" y="329"/>
                  </a:lnTo>
                  <a:lnTo>
                    <a:pt x="1485" y="304"/>
                  </a:lnTo>
                  <a:lnTo>
                    <a:pt x="1575" y="272"/>
                  </a:lnTo>
                  <a:lnTo>
                    <a:pt x="1666" y="234"/>
                  </a:lnTo>
                  <a:lnTo>
                    <a:pt x="1760" y="187"/>
                  </a:lnTo>
                  <a:lnTo>
                    <a:pt x="1855" y="133"/>
                  </a:lnTo>
                  <a:lnTo>
                    <a:pt x="1954" y="72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12205;p253">
            <a:extLst>
              <a:ext uri="{FF2B5EF4-FFF2-40B4-BE49-F238E27FC236}">
                <a16:creationId xmlns:a16="http://schemas.microsoft.com/office/drawing/2014/main" id="{D384016F-51D4-331C-D86D-07B530835C6F}"/>
              </a:ext>
            </a:extLst>
          </p:cNvPr>
          <p:cNvSpPr/>
          <p:nvPr/>
        </p:nvSpPr>
        <p:spPr>
          <a:xfrm>
            <a:off x="2161935" y="5611062"/>
            <a:ext cx="556046" cy="566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12211;p253">
            <a:extLst>
              <a:ext uri="{FF2B5EF4-FFF2-40B4-BE49-F238E27FC236}">
                <a16:creationId xmlns:a16="http://schemas.microsoft.com/office/drawing/2014/main" id="{A87EF167-2D16-FC59-B3C3-65AA6EC0704C}"/>
              </a:ext>
            </a:extLst>
          </p:cNvPr>
          <p:cNvGrpSpPr/>
          <p:nvPr/>
        </p:nvGrpSpPr>
        <p:grpSpPr>
          <a:xfrm>
            <a:off x="2243996" y="5745530"/>
            <a:ext cx="387096" cy="347094"/>
            <a:chOff x="-2852738" y="-833438"/>
            <a:chExt cx="6283326" cy="5634038"/>
          </a:xfrm>
        </p:grpSpPr>
        <p:grpSp>
          <p:nvGrpSpPr>
            <p:cNvPr id="38" name="Google Shape;12212;p253">
              <a:extLst>
                <a:ext uri="{FF2B5EF4-FFF2-40B4-BE49-F238E27FC236}">
                  <a16:creationId xmlns:a16="http://schemas.microsoft.com/office/drawing/2014/main" id="{3CA2AB80-90F9-2DF7-F7DD-FC6CFA4411E4}"/>
                </a:ext>
              </a:extLst>
            </p:cNvPr>
            <p:cNvGrpSpPr/>
            <p:nvPr/>
          </p:nvGrpSpPr>
          <p:grpSpPr>
            <a:xfrm>
              <a:off x="-2852738" y="-833438"/>
              <a:ext cx="6283326" cy="5634038"/>
              <a:chOff x="-2852738" y="-833438"/>
              <a:chExt cx="6283326" cy="5634038"/>
            </a:xfrm>
          </p:grpSpPr>
          <p:sp>
            <p:nvSpPr>
              <p:cNvPr id="40" name="Google Shape;12213;p253">
                <a:extLst>
                  <a:ext uri="{FF2B5EF4-FFF2-40B4-BE49-F238E27FC236}">
                    <a16:creationId xmlns:a16="http://schemas.microsoft.com/office/drawing/2014/main" id="{F2C147F5-1618-1DC2-4595-B92A0CA93B74}"/>
                  </a:ext>
                </a:extLst>
              </p:cNvPr>
              <p:cNvSpPr/>
              <p:nvPr/>
            </p:nvSpPr>
            <p:spPr>
              <a:xfrm>
                <a:off x="-1119186" y="-833438"/>
                <a:ext cx="4549774" cy="5634038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3549" extrusionOk="0">
                    <a:moveTo>
                      <a:pt x="1228" y="0"/>
                    </a:moveTo>
                    <a:lnTo>
                      <a:pt x="2252" y="0"/>
                    </a:lnTo>
                    <a:lnTo>
                      <a:pt x="2286" y="4"/>
                    </a:lnTo>
                    <a:lnTo>
                      <a:pt x="2319" y="14"/>
                    </a:lnTo>
                    <a:lnTo>
                      <a:pt x="2350" y="30"/>
                    </a:lnTo>
                    <a:lnTo>
                      <a:pt x="2380" y="50"/>
                    </a:lnTo>
                    <a:lnTo>
                      <a:pt x="2405" y="75"/>
                    </a:lnTo>
                    <a:lnTo>
                      <a:pt x="2426" y="104"/>
                    </a:lnTo>
                    <a:lnTo>
                      <a:pt x="2442" y="135"/>
                    </a:lnTo>
                    <a:lnTo>
                      <a:pt x="2453" y="170"/>
                    </a:lnTo>
                    <a:lnTo>
                      <a:pt x="2456" y="205"/>
                    </a:lnTo>
                    <a:lnTo>
                      <a:pt x="2453" y="241"/>
                    </a:lnTo>
                    <a:lnTo>
                      <a:pt x="2443" y="275"/>
                    </a:lnTo>
                    <a:lnTo>
                      <a:pt x="2427" y="307"/>
                    </a:lnTo>
                    <a:lnTo>
                      <a:pt x="2406" y="336"/>
                    </a:lnTo>
                    <a:lnTo>
                      <a:pt x="2382" y="361"/>
                    </a:lnTo>
                    <a:lnTo>
                      <a:pt x="2353" y="381"/>
                    </a:lnTo>
                    <a:lnTo>
                      <a:pt x="2321" y="397"/>
                    </a:lnTo>
                    <a:lnTo>
                      <a:pt x="2287" y="407"/>
                    </a:lnTo>
                    <a:lnTo>
                      <a:pt x="2252" y="410"/>
                    </a:lnTo>
                    <a:lnTo>
                      <a:pt x="2456" y="410"/>
                    </a:lnTo>
                    <a:lnTo>
                      <a:pt x="2500" y="414"/>
                    </a:lnTo>
                    <a:lnTo>
                      <a:pt x="2543" y="424"/>
                    </a:lnTo>
                    <a:lnTo>
                      <a:pt x="2581" y="441"/>
                    </a:lnTo>
                    <a:lnTo>
                      <a:pt x="2617" y="463"/>
                    </a:lnTo>
                    <a:lnTo>
                      <a:pt x="2648" y="491"/>
                    </a:lnTo>
                    <a:lnTo>
                      <a:pt x="2676" y="522"/>
                    </a:lnTo>
                    <a:lnTo>
                      <a:pt x="2698" y="558"/>
                    </a:lnTo>
                    <a:lnTo>
                      <a:pt x="2715" y="597"/>
                    </a:lnTo>
                    <a:lnTo>
                      <a:pt x="2725" y="639"/>
                    </a:lnTo>
                    <a:lnTo>
                      <a:pt x="2729" y="683"/>
                    </a:lnTo>
                    <a:lnTo>
                      <a:pt x="2725" y="727"/>
                    </a:lnTo>
                    <a:lnTo>
                      <a:pt x="2715" y="769"/>
                    </a:lnTo>
                    <a:lnTo>
                      <a:pt x="2698" y="808"/>
                    </a:lnTo>
                    <a:lnTo>
                      <a:pt x="2676" y="843"/>
                    </a:lnTo>
                    <a:lnTo>
                      <a:pt x="2648" y="876"/>
                    </a:lnTo>
                    <a:lnTo>
                      <a:pt x="2617" y="903"/>
                    </a:lnTo>
                    <a:lnTo>
                      <a:pt x="2581" y="925"/>
                    </a:lnTo>
                    <a:lnTo>
                      <a:pt x="2543" y="942"/>
                    </a:lnTo>
                    <a:lnTo>
                      <a:pt x="2500" y="953"/>
                    </a:lnTo>
                    <a:lnTo>
                      <a:pt x="2456" y="957"/>
                    </a:lnTo>
                    <a:lnTo>
                      <a:pt x="2592" y="957"/>
                    </a:lnTo>
                    <a:lnTo>
                      <a:pt x="2636" y="960"/>
                    </a:lnTo>
                    <a:lnTo>
                      <a:pt x="2679" y="970"/>
                    </a:lnTo>
                    <a:lnTo>
                      <a:pt x="2718" y="987"/>
                    </a:lnTo>
                    <a:lnTo>
                      <a:pt x="2754" y="1009"/>
                    </a:lnTo>
                    <a:lnTo>
                      <a:pt x="2786" y="1036"/>
                    </a:lnTo>
                    <a:lnTo>
                      <a:pt x="2813" y="1069"/>
                    </a:lnTo>
                    <a:lnTo>
                      <a:pt x="2834" y="1104"/>
                    </a:lnTo>
                    <a:lnTo>
                      <a:pt x="2852" y="1143"/>
                    </a:lnTo>
                    <a:lnTo>
                      <a:pt x="2862" y="1185"/>
                    </a:lnTo>
                    <a:lnTo>
                      <a:pt x="2866" y="1229"/>
                    </a:lnTo>
                    <a:lnTo>
                      <a:pt x="2862" y="1273"/>
                    </a:lnTo>
                    <a:lnTo>
                      <a:pt x="2852" y="1315"/>
                    </a:lnTo>
                    <a:lnTo>
                      <a:pt x="2834" y="1354"/>
                    </a:lnTo>
                    <a:lnTo>
                      <a:pt x="2813" y="1390"/>
                    </a:lnTo>
                    <a:lnTo>
                      <a:pt x="2786" y="1421"/>
                    </a:lnTo>
                    <a:lnTo>
                      <a:pt x="2754" y="1449"/>
                    </a:lnTo>
                    <a:lnTo>
                      <a:pt x="2718" y="1471"/>
                    </a:lnTo>
                    <a:lnTo>
                      <a:pt x="2679" y="1488"/>
                    </a:lnTo>
                    <a:lnTo>
                      <a:pt x="2636" y="1498"/>
                    </a:lnTo>
                    <a:lnTo>
                      <a:pt x="2592" y="1502"/>
                    </a:lnTo>
                    <a:lnTo>
                      <a:pt x="2631" y="1508"/>
                    </a:lnTo>
                    <a:lnTo>
                      <a:pt x="2668" y="1516"/>
                    </a:lnTo>
                    <a:lnTo>
                      <a:pt x="2702" y="1526"/>
                    </a:lnTo>
                    <a:lnTo>
                      <a:pt x="2734" y="1538"/>
                    </a:lnTo>
                    <a:lnTo>
                      <a:pt x="2761" y="1553"/>
                    </a:lnTo>
                    <a:lnTo>
                      <a:pt x="2788" y="1570"/>
                    </a:lnTo>
                    <a:lnTo>
                      <a:pt x="2810" y="1589"/>
                    </a:lnTo>
                    <a:lnTo>
                      <a:pt x="2830" y="1611"/>
                    </a:lnTo>
                    <a:lnTo>
                      <a:pt x="2845" y="1638"/>
                    </a:lnTo>
                    <a:lnTo>
                      <a:pt x="2856" y="1666"/>
                    </a:lnTo>
                    <a:lnTo>
                      <a:pt x="2864" y="1699"/>
                    </a:lnTo>
                    <a:lnTo>
                      <a:pt x="2866" y="1734"/>
                    </a:lnTo>
                    <a:lnTo>
                      <a:pt x="2862" y="1775"/>
                    </a:lnTo>
                    <a:lnTo>
                      <a:pt x="2854" y="1817"/>
                    </a:lnTo>
                    <a:lnTo>
                      <a:pt x="2841" y="1857"/>
                    </a:lnTo>
                    <a:lnTo>
                      <a:pt x="2821" y="1895"/>
                    </a:lnTo>
                    <a:lnTo>
                      <a:pt x="2798" y="1931"/>
                    </a:lnTo>
                    <a:lnTo>
                      <a:pt x="2771" y="1963"/>
                    </a:lnTo>
                    <a:lnTo>
                      <a:pt x="2741" y="1992"/>
                    </a:lnTo>
                    <a:lnTo>
                      <a:pt x="2708" y="2015"/>
                    </a:lnTo>
                    <a:lnTo>
                      <a:pt x="2671" y="2033"/>
                    </a:lnTo>
                    <a:lnTo>
                      <a:pt x="2633" y="2044"/>
                    </a:lnTo>
                    <a:lnTo>
                      <a:pt x="2592" y="2048"/>
                    </a:lnTo>
                    <a:lnTo>
                      <a:pt x="1638" y="2048"/>
                    </a:lnTo>
                    <a:lnTo>
                      <a:pt x="1638" y="3140"/>
                    </a:lnTo>
                    <a:lnTo>
                      <a:pt x="1635" y="3200"/>
                    </a:lnTo>
                    <a:lnTo>
                      <a:pt x="1628" y="3256"/>
                    </a:lnTo>
                    <a:lnTo>
                      <a:pt x="1616" y="3307"/>
                    </a:lnTo>
                    <a:lnTo>
                      <a:pt x="1599" y="3353"/>
                    </a:lnTo>
                    <a:lnTo>
                      <a:pt x="1577" y="3394"/>
                    </a:lnTo>
                    <a:lnTo>
                      <a:pt x="1550" y="3431"/>
                    </a:lnTo>
                    <a:lnTo>
                      <a:pt x="1518" y="3461"/>
                    </a:lnTo>
                    <a:lnTo>
                      <a:pt x="1482" y="3488"/>
                    </a:lnTo>
                    <a:lnTo>
                      <a:pt x="1442" y="3510"/>
                    </a:lnTo>
                    <a:lnTo>
                      <a:pt x="1396" y="3527"/>
                    </a:lnTo>
                    <a:lnTo>
                      <a:pt x="1344" y="3539"/>
                    </a:lnTo>
                    <a:lnTo>
                      <a:pt x="1288" y="3547"/>
                    </a:lnTo>
                    <a:lnTo>
                      <a:pt x="1228" y="3549"/>
                    </a:lnTo>
                    <a:lnTo>
                      <a:pt x="1198" y="3547"/>
                    </a:lnTo>
                    <a:lnTo>
                      <a:pt x="1172" y="3538"/>
                    </a:lnTo>
                    <a:lnTo>
                      <a:pt x="1149" y="3526"/>
                    </a:lnTo>
                    <a:lnTo>
                      <a:pt x="1129" y="3509"/>
                    </a:lnTo>
                    <a:lnTo>
                      <a:pt x="1113" y="3489"/>
                    </a:lnTo>
                    <a:lnTo>
                      <a:pt x="1101" y="3466"/>
                    </a:lnTo>
                    <a:lnTo>
                      <a:pt x="1094" y="3441"/>
                    </a:lnTo>
                    <a:lnTo>
                      <a:pt x="1091" y="3413"/>
                    </a:lnTo>
                    <a:lnTo>
                      <a:pt x="1091" y="3306"/>
                    </a:lnTo>
                    <a:lnTo>
                      <a:pt x="1091" y="3205"/>
                    </a:lnTo>
                    <a:lnTo>
                      <a:pt x="1089" y="3109"/>
                    </a:lnTo>
                    <a:lnTo>
                      <a:pt x="1087" y="3017"/>
                    </a:lnTo>
                    <a:lnTo>
                      <a:pt x="1082" y="2930"/>
                    </a:lnTo>
                    <a:lnTo>
                      <a:pt x="1074" y="2847"/>
                    </a:lnTo>
                    <a:lnTo>
                      <a:pt x="1063" y="2768"/>
                    </a:lnTo>
                    <a:lnTo>
                      <a:pt x="1050" y="2694"/>
                    </a:lnTo>
                    <a:lnTo>
                      <a:pt x="1033" y="2622"/>
                    </a:lnTo>
                    <a:lnTo>
                      <a:pt x="1011" y="2554"/>
                    </a:lnTo>
                    <a:lnTo>
                      <a:pt x="984" y="2488"/>
                    </a:lnTo>
                    <a:lnTo>
                      <a:pt x="952" y="2426"/>
                    </a:lnTo>
                    <a:lnTo>
                      <a:pt x="914" y="2365"/>
                    </a:lnTo>
                    <a:lnTo>
                      <a:pt x="870" y="2308"/>
                    </a:lnTo>
                    <a:lnTo>
                      <a:pt x="819" y="2252"/>
                    </a:lnTo>
                    <a:lnTo>
                      <a:pt x="768" y="2202"/>
                    </a:lnTo>
                    <a:lnTo>
                      <a:pt x="717" y="2156"/>
                    </a:lnTo>
                    <a:lnTo>
                      <a:pt x="666" y="2113"/>
                    </a:lnTo>
                    <a:lnTo>
                      <a:pt x="617" y="2073"/>
                    </a:lnTo>
                    <a:lnTo>
                      <a:pt x="567" y="2037"/>
                    </a:lnTo>
                    <a:lnTo>
                      <a:pt x="520" y="2005"/>
                    </a:lnTo>
                    <a:lnTo>
                      <a:pt x="474" y="1977"/>
                    </a:lnTo>
                    <a:lnTo>
                      <a:pt x="430" y="1954"/>
                    </a:lnTo>
                    <a:lnTo>
                      <a:pt x="387" y="1936"/>
                    </a:lnTo>
                    <a:lnTo>
                      <a:pt x="346" y="1922"/>
                    </a:lnTo>
                    <a:lnTo>
                      <a:pt x="308" y="1914"/>
                    </a:lnTo>
                    <a:lnTo>
                      <a:pt x="273" y="1912"/>
                    </a:lnTo>
                    <a:lnTo>
                      <a:pt x="0" y="1912"/>
                    </a:lnTo>
                    <a:lnTo>
                      <a:pt x="0" y="274"/>
                    </a:lnTo>
                    <a:lnTo>
                      <a:pt x="273" y="274"/>
                    </a:lnTo>
                    <a:lnTo>
                      <a:pt x="332" y="264"/>
                    </a:lnTo>
                    <a:lnTo>
                      <a:pt x="386" y="253"/>
                    </a:lnTo>
                    <a:lnTo>
                      <a:pt x="435" y="241"/>
                    </a:lnTo>
                    <a:lnTo>
                      <a:pt x="478" y="228"/>
                    </a:lnTo>
                    <a:lnTo>
                      <a:pt x="519" y="213"/>
                    </a:lnTo>
                    <a:lnTo>
                      <a:pt x="556" y="199"/>
                    </a:lnTo>
                    <a:lnTo>
                      <a:pt x="590" y="183"/>
                    </a:lnTo>
                    <a:lnTo>
                      <a:pt x="622" y="167"/>
                    </a:lnTo>
                    <a:lnTo>
                      <a:pt x="652" y="151"/>
                    </a:lnTo>
                    <a:lnTo>
                      <a:pt x="682" y="135"/>
                    </a:lnTo>
                    <a:lnTo>
                      <a:pt x="711" y="120"/>
                    </a:lnTo>
                    <a:lnTo>
                      <a:pt x="740" y="104"/>
                    </a:lnTo>
                    <a:lnTo>
                      <a:pt x="769" y="89"/>
                    </a:lnTo>
                    <a:lnTo>
                      <a:pt x="800" y="75"/>
                    </a:lnTo>
                    <a:lnTo>
                      <a:pt x="832" y="60"/>
                    </a:lnTo>
                    <a:lnTo>
                      <a:pt x="868" y="48"/>
                    </a:lnTo>
                    <a:lnTo>
                      <a:pt x="905" y="37"/>
                    </a:lnTo>
                    <a:lnTo>
                      <a:pt x="947" y="26"/>
                    </a:lnTo>
                    <a:lnTo>
                      <a:pt x="993" y="17"/>
                    </a:lnTo>
                    <a:lnTo>
                      <a:pt x="1043" y="10"/>
                    </a:lnTo>
                    <a:lnTo>
                      <a:pt x="1099" y="5"/>
                    </a:lnTo>
                    <a:lnTo>
                      <a:pt x="1161" y="2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2214;p253">
                <a:extLst>
                  <a:ext uri="{FF2B5EF4-FFF2-40B4-BE49-F238E27FC236}">
                    <a16:creationId xmlns:a16="http://schemas.microsoft.com/office/drawing/2014/main" id="{7C5D3CC8-9C7D-6667-C956-1F634DA42EBE}"/>
                  </a:ext>
                </a:extLst>
              </p:cNvPr>
              <p:cNvSpPr/>
              <p:nvPr/>
            </p:nvSpPr>
            <p:spPr>
              <a:xfrm>
                <a:off x="-2852738" y="-833438"/>
                <a:ext cx="1733552" cy="3251203"/>
              </a:xfrm>
              <a:prstGeom prst="rect">
                <a:avLst/>
              </a:prstGeom>
              <a:solidFill>
                <a:schemeClr val="lt1">
                  <a:alpha val="4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" name="Google Shape;12215;p253">
              <a:extLst>
                <a:ext uri="{FF2B5EF4-FFF2-40B4-BE49-F238E27FC236}">
                  <a16:creationId xmlns:a16="http://schemas.microsoft.com/office/drawing/2014/main" id="{4C957C50-89D1-60DA-EE12-005582B53239}"/>
                </a:ext>
              </a:extLst>
            </p:cNvPr>
            <p:cNvSpPr/>
            <p:nvPr/>
          </p:nvSpPr>
          <p:spPr>
            <a:xfrm>
              <a:off x="-2093913" y="1550988"/>
              <a:ext cx="215900" cy="217488"/>
            </a:xfrm>
            <a:custGeom>
              <a:avLst/>
              <a:gdLst/>
              <a:ahLst/>
              <a:cxnLst/>
              <a:rect l="l" t="t" r="r" b="b"/>
              <a:pathLst>
                <a:path w="136" h="137" extrusionOk="0">
                  <a:moveTo>
                    <a:pt x="68" y="0"/>
                  </a:moveTo>
                  <a:lnTo>
                    <a:pt x="90" y="3"/>
                  </a:lnTo>
                  <a:lnTo>
                    <a:pt x="108" y="13"/>
                  </a:lnTo>
                  <a:lnTo>
                    <a:pt x="123" y="28"/>
                  </a:lnTo>
                  <a:lnTo>
                    <a:pt x="133" y="47"/>
                  </a:lnTo>
                  <a:lnTo>
                    <a:pt x="136" y="68"/>
                  </a:lnTo>
                  <a:lnTo>
                    <a:pt x="133" y="90"/>
                  </a:lnTo>
                  <a:lnTo>
                    <a:pt x="123" y="109"/>
                  </a:lnTo>
                  <a:lnTo>
                    <a:pt x="108" y="124"/>
                  </a:lnTo>
                  <a:lnTo>
                    <a:pt x="90" y="133"/>
                  </a:lnTo>
                  <a:lnTo>
                    <a:pt x="68" y="137"/>
                  </a:lnTo>
                  <a:lnTo>
                    <a:pt x="46" y="133"/>
                  </a:lnTo>
                  <a:lnTo>
                    <a:pt x="28" y="124"/>
                  </a:lnTo>
                  <a:lnTo>
                    <a:pt x="13" y="109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0E95C7-8480-A89F-8C43-543A3C1D8990}"/>
              </a:ext>
            </a:extLst>
          </p:cNvPr>
          <p:cNvCxnSpPr>
            <a:cxnSpLocks/>
          </p:cNvCxnSpPr>
          <p:nvPr/>
        </p:nvCxnSpPr>
        <p:spPr>
          <a:xfrm>
            <a:off x="9142960" y="1922342"/>
            <a:ext cx="6992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7CF81E-483B-5FCB-251B-6A0FD04A7D58}"/>
              </a:ext>
            </a:extLst>
          </p:cNvPr>
          <p:cNvSpPr txBox="1"/>
          <p:nvPr/>
        </p:nvSpPr>
        <p:spPr>
          <a:xfrm>
            <a:off x="9945568" y="1786735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% of Useful Reviews</a:t>
            </a:r>
          </a:p>
        </p:txBody>
      </p:sp>
    </p:spTree>
    <p:extLst>
      <p:ext uri="{BB962C8B-B14F-4D97-AF65-F5344CB8AC3E}">
        <p14:creationId xmlns:p14="http://schemas.microsoft.com/office/powerpoint/2010/main" val="1443623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6091" y="2964836"/>
            <a:ext cx="11599818" cy="358514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672490" y="2758674"/>
            <a:ext cx="3432254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CRISP-DM Modelling Process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Modelling Journey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grpSp>
        <p:nvGrpSpPr>
          <p:cNvPr id="12" name="Google Shape;2010;p39">
            <a:extLst>
              <a:ext uri="{FF2B5EF4-FFF2-40B4-BE49-F238E27FC236}">
                <a16:creationId xmlns:a16="http://schemas.microsoft.com/office/drawing/2014/main" id="{43006355-4D16-219D-A656-56401D8717C1}"/>
              </a:ext>
            </a:extLst>
          </p:cNvPr>
          <p:cNvGrpSpPr/>
          <p:nvPr/>
        </p:nvGrpSpPr>
        <p:grpSpPr>
          <a:xfrm>
            <a:off x="3774471" y="2873603"/>
            <a:ext cx="1601843" cy="1515814"/>
            <a:chOff x="3146974" y="2105013"/>
            <a:chExt cx="771000" cy="771000"/>
          </a:xfrm>
        </p:grpSpPr>
        <p:sp>
          <p:nvSpPr>
            <p:cNvPr id="15" name="Google Shape;2011;p39">
              <a:extLst>
                <a:ext uri="{FF2B5EF4-FFF2-40B4-BE49-F238E27FC236}">
                  <a16:creationId xmlns:a16="http://schemas.microsoft.com/office/drawing/2014/main" id="{A36F98E4-85D5-4B6A-9EE7-0CAA39AA7BFD}"/>
                </a:ext>
              </a:extLst>
            </p:cNvPr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5" name="Google Shape;2012;p39">
              <a:extLst>
                <a:ext uri="{FF2B5EF4-FFF2-40B4-BE49-F238E27FC236}">
                  <a16:creationId xmlns:a16="http://schemas.microsoft.com/office/drawing/2014/main" id="{0EFCB51E-4861-8D0F-5495-E7E14CC61A52}"/>
                </a:ext>
              </a:extLst>
            </p:cNvPr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7" name="Google Shape;2013;p39">
                <a:extLst>
                  <a:ext uri="{FF2B5EF4-FFF2-40B4-BE49-F238E27FC236}">
                    <a16:creationId xmlns:a16="http://schemas.microsoft.com/office/drawing/2014/main" id="{7085D947-BA52-A2C5-6366-69C8D9E42BAC}"/>
                  </a:ext>
                </a:extLst>
              </p:cNvPr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avLst/>
                <a:gdLst/>
                <a:ahLst/>
                <a:cxnLst/>
                <a:rect l="l" t="t" r="r" b="b"/>
                <a:pathLst>
                  <a:path w="4128" h="6168" extrusionOk="0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14;p39">
                <a:extLst>
                  <a:ext uri="{FF2B5EF4-FFF2-40B4-BE49-F238E27FC236}">
                    <a16:creationId xmlns:a16="http://schemas.microsoft.com/office/drawing/2014/main" id="{880769AF-ADCF-C9BC-E9D9-2028B1A4F84E}"/>
                  </a:ext>
                </a:extLst>
              </p:cNvPr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avLst/>
                <a:gdLst/>
                <a:ahLst/>
                <a:cxnLst/>
                <a:rect l="l" t="t" r="r" b="b"/>
                <a:pathLst>
                  <a:path w="6207" h="7499" extrusionOk="0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015;p39">
                <a:extLst>
                  <a:ext uri="{FF2B5EF4-FFF2-40B4-BE49-F238E27FC236}">
                    <a16:creationId xmlns:a16="http://schemas.microsoft.com/office/drawing/2014/main" id="{102972A0-FA85-9EA9-1485-66D07B44CD12}"/>
                  </a:ext>
                </a:extLst>
              </p:cNvPr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2049" extrusionOk="0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016;p39">
                <a:extLst>
                  <a:ext uri="{FF2B5EF4-FFF2-40B4-BE49-F238E27FC236}">
                    <a16:creationId xmlns:a16="http://schemas.microsoft.com/office/drawing/2014/main" id="{E125C469-C424-0A4C-D831-B47358E8D0F4}"/>
                  </a:ext>
                </a:extLst>
              </p:cNvPr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7478" extrusionOk="0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017;p39">
                <a:extLst>
                  <a:ext uri="{FF2B5EF4-FFF2-40B4-BE49-F238E27FC236}">
                    <a16:creationId xmlns:a16="http://schemas.microsoft.com/office/drawing/2014/main" id="{07699BC0-1352-6359-9E36-0C22C76A2BFC}"/>
                  </a:ext>
                </a:extLst>
              </p:cNvPr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1324" extrusionOk="0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" name="Google Shape;2018;p39">
            <a:extLst>
              <a:ext uri="{FF2B5EF4-FFF2-40B4-BE49-F238E27FC236}">
                <a16:creationId xmlns:a16="http://schemas.microsoft.com/office/drawing/2014/main" id="{9C05E10D-FE6B-66E0-4244-CFC2BE363EB7}"/>
              </a:ext>
            </a:extLst>
          </p:cNvPr>
          <p:cNvGrpSpPr/>
          <p:nvPr/>
        </p:nvGrpSpPr>
        <p:grpSpPr>
          <a:xfrm>
            <a:off x="6900905" y="2986782"/>
            <a:ext cx="1197566" cy="1194565"/>
            <a:chOff x="5234624" y="2105013"/>
            <a:chExt cx="771000" cy="771000"/>
          </a:xfrm>
        </p:grpSpPr>
        <p:sp>
          <p:nvSpPr>
            <p:cNvPr id="42" name="Google Shape;2019;p39">
              <a:extLst>
                <a:ext uri="{FF2B5EF4-FFF2-40B4-BE49-F238E27FC236}">
                  <a16:creationId xmlns:a16="http://schemas.microsoft.com/office/drawing/2014/main" id="{3E90AF96-1683-13E5-47D9-DF346FE1DF59}"/>
                </a:ext>
              </a:extLst>
            </p:cNvPr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43" name="Google Shape;2020;p39">
              <a:extLst>
                <a:ext uri="{FF2B5EF4-FFF2-40B4-BE49-F238E27FC236}">
                  <a16:creationId xmlns:a16="http://schemas.microsoft.com/office/drawing/2014/main" id="{2566F024-B41F-930C-C14E-C649B9451163}"/>
                </a:ext>
              </a:extLst>
            </p:cNvPr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44" name="Google Shape;2021;p39">
                <a:extLst>
                  <a:ext uri="{FF2B5EF4-FFF2-40B4-BE49-F238E27FC236}">
                    <a16:creationId xmlns:a16="http://schemas.microsoft.com/office/drawing/2014/main" id="{A9635FB3-6AE3-BD5C-BCCF-0834E70881A4}"/>
                  </a:ext>
                </a:extLst>
              </p:cNvPr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2671" extrusionOk="0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22;p39">
                <a:extLst>
                  <a:ext uri="{FF2B5EF4-FFF2-40B4-BE49-F238E27FC236}">
                    <a16:creationId xmlns:a16="http://schemas.microsoft.com/office/drawing/2014/main" id="{9987A9F6-24D9-61F3-A7A6-E1AC27BE9A8B}"/>
                  </a:ext>
                </a:extLst>
              </p:cNvPr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8885" h="3120" extrusionOk="0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23;p39">
                <a:extLst>
                  <a:ext uri="{FF2B5EF4-FFF2-40B4-BE49-F238E27FC236}">
                    <a16:creationId xmlns:a16="http://schemas.microsoft.com/office/drawing/2014/main" id="{7FDD567B-DCBB-B70D-A83B-69ACF3A2664B}"/>
                  </a:ext>
                </a:extLst>
              </p:cNvPr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7562" extrusionOk="0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24;p39">
                <a:extLst>
                  <a:ext uri="{FF2B5EF4-FFF2-40B4-BE49-F238E27FC236}">
                    <a16:creationId xmlns:a16="http://schemas.microsoft.com/office/drawing/2014/main" id="{109F1E52-FF80-E53B-5058-80A1643E4AFE}"/>
                  </a:ext>
                </a:extLst>
              </p:cNvPr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3057" extrusionOk="0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25;p39">
                <a:extLst>
                  <a:ext uri="{FF2B5EF4-FFF2-40B4-BE49-F238E27FC236}">
                    <a16:creationId xmlns:a16="http://schemas.microsoft.com/office/drawing/2014/main" id="{71CF853D-E35F-21C0-55F5-C4A153A71502}"/>
                  </a:ext>
                </a:extLst>
              </p:cNvPr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813" extrusionOk="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" name="Google Shape;2026;p39">
            <a:extLst>
              <a:ext uri="{FF2B5EF4-FFF2-40B4-BE49-F238E27FC236}">
                <a16:creationId xmlns:a16="http://schemas.microsoft.com/office/drawing/2014/main" id="{F486DD42-72E9-93A0-DD4F-5234722546B6}"/>
              </a:ext>
            </a:extLst>
          </p:cNvPr>
          <p:cNvGrpSpPr/>
          <p:nvPr/>
        </p:nvGrpSpPr>
        <p:grpSpPr>
          <a:xfrm>
            <a:off x="9496770" y="4443051"/>
            <a:ext cx="1941000" cy="1529475"/>
            <a:chOff x="6846375" y="3042675"/>
            <a:chExt cx="1941000" cy="1529475"/>
          </a:xfrm>
        </p:grpSpPr>
        <p:sp>
          <p:nvSpPr>
            <p:cNvPr id="50" name="Google Shape;2027;p39">
              <a:extLst>
                <a:ext uri="{FF2B5EF4-FFF2-40B4-BE49-F238E27FC236}">
                  <a16:creationId xmlns:a16="http://schemas.microsoft.com/office/drawing/2014/main" id="{BE26F14E-9683-6E7D-BC9D-D1D70ECC8FA6}"/>
                </a:ext>
              </a:extLst>
            </p:cNvPr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" name="Google Shape;2029;p39">
              <a:extLst>
                <a:ext uri="{FF2B5EF4-FFF2-40B4-BE49-F238E27FC236}">
                  <a16:creationId xmlns:a16="http://schemas.microsoft.com/office/drawing/2014/main" id="{EE3CFD4A-F245-A546-F348-CBDA652A3D9B}"/>
                </a:ext>
              </a:extLst>
            </p:cNvPr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" name="Google Shape;2030;p39">
            <a:extLst>
              <a:ext uri="{FF2B5EF4-FFF2-40B4-BE49-F238E27FC236}">
                <a16:creationId xmlns:a16="http://schemas.microsoft.com/office/drawing/2014/main" id="{8918536C-CE10-EBCA-7D64-BE0177AEC49D}"/>
              </a:ext>
            </a:extLst>
          </p:cNvPr>
          <p:cNvGrpSpPr/>
          <p:nvPr/>
        </p:nvGrpSpPr>
        <p:grpSpPr>
          <a:xfrm>
            <a:off x="3354652" y="4212402"/>
            <a:ext cx="2119657" cy="1332520"/>
            <a:chOff x="2535849" y="2990360"/>
            <a:chExt cx="1941000" cy="1114990"/>
          </a:xfrm>
        </p:grpSpPr>
        <p:sp>
          <p:nvSpPr>
            <p:cNvPr id="54" name="Google Shape;2031;p39">
              <a:extLst>
                <a:ext uri="{FF2B5EF4-FFF2-40B4-BE49-F238E27FC236}">
                  <a16:creationId xmlns:a16="http://schemas.microsoft.com/office/drawing/2014/main" id="{4179B061-4F84-AA27-4761-F6863B7AC06A}"/>
                </a:ext>
              </a:extLst>
            </p:cNvPr>
            <p:cNvSpPr/>
            <p:nvPr/>
          </p:nvSpPr>
          <p:spPr>
            <a:xfrm>
              <a:off x="3319057" y="2990360"/>
              <a:ext cx="604500" cy="5495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5" name="Google Shape;2032;p39">
              <a:extLst>
                <a:ext uri="{FF2B5EF4-FFF2-40B4-BE49-F238E27FC236}">
                  <a16:creationId xmlns:a16="http://schemas.microsoft.com/office/drawing/2014/main" id="{93A2B989-1B27-3127-BABF-36354ACEAFBB}"/>
                </a:ext>
              </a:extLst>
            </p:cNvPr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7" name="Google Shape;2034;p39">
            <a:extLst>
              <a:ext uri="{FF2B5EF4-FFF2-40B4-BE49-F238E27FC236}">
                <a16:creationId xmlns:a16="http://schemas.microsoft.com/office/drawing/2014/main" id="{E4199AAB-D589-0A44-7402-4A246268825F}"/>
              </a:ext>
            </a:extLst>
          </p:cNvPr>
          <p:cNvGrpSpPr/>
          <p:nvPr/>
        </p:nvGrpSpPr>
        <p:grpSpPr>
          <a:xfrm>
            <a:off x="296091" y="4268795"/>
            <a:ext cx="2408671" cy="2095262"/>
            <a:chOff x="457200" y="3096088"/>
            <a:chExt cx="1941000" cy="1634252"/>
          </a:xfrm>
        </p:grpSpPr>
        <p:sp>
          <p:nvSpPr>
            <p:cNvPr id="58" name="Google Shape;2035;p39">
              <a:extLst>
                <a:ext uri="{FF2B5EF4-FFF2-40B4-BE49-F238E27FC236}">
                  <a16:creationId xmlns:a16="http://schemas.microsoft.com/office/drawing/2014/main" id="{1132D559-92D9-E126-6DE3-2DA7B6A87C80}"/>
                </a:ext>
              </a:extLst>
            </p:cNvPr>
            <p:cNvSpPr/>
            <p:nvPr/>
          </p:nvSpPr>
          <p:spPr>
            <a:xfrm>
              <a:off x="1154959" y="3096088"/>
              <a:ext cx="574993" cy="5122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" name="Google Shape;2036;p39">
              <a:extLst>
                <a:ext uri="{FF2B5EF4-FFF2-40B4-BE49-F238E27FC236}">
                  <a16:creationId xmlns:a16="http://schemas.microsoft.com/office/drawing/2014/main" id="{30E4E3A7-8483-288F-4EAB-18548FC7AA31}"/>
                </a:ext>
              </a:extLst>
            </p:cNvPr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/>
                </a:rPr>
                <a:t>Data Generation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" name="Google Shape;2037;p39">
              <a:extLst>
                <a:ext uri="{FF2B5EF4-FFF2-40B4-BE49-F238E27FC236}">
                  <a16:creationId xmlns:a16="http://schemas.microsoft.com/office/drawing/2014/main" id="{E8F194A7-ADCF-DC93-11F4-7E1B2D27AE14}"/>
                </a:ext>
              </a:extLst>
            </p:cNvPr>
            <p:cNvSpPr txBox="1"/>
            <p:nvPr/>
          </p:nvSpPr>
          <p:spPr>
            <a:xfrm>
              <a:off x="580380" y="4289040"/>
              <a:ext cx="181782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400" dirty="0">
                  <a:latin typeface="Century Gothic" panose="020B0502020202020204" pitchFamily="34" charset="0"/>
                  <a:ea typeface="Roboto"/>
                  <a:cs typeface="Roboto"/>
                  <a:sym typeface="Roboto"/>
                </a:rPr>
                <a:t>Customers reviewing products on the Amazon website</a:t>
              </a:r>
              <a:endParaRPr sz="1400" dirty="0">
                <a:latin typeface="Century Gothic" panose="020B0502020202020204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1" name="Google Shape;2038;p39">
            <a:extLst>
              <a:ext uri="{FF2B5EF4-FFF2-40B4-BE49-F238E27FC236}">
                <a16:creationId xmlns:a16="http://schemas.microsoft.com/office/drawing/2014/main" id="{0787FB89-7B2A-2D38-3DAB-4B23356E7BF1}"/>
              </a:ext>
            </a:extLst>
          </p:cNvPr>
          <p:cNvGrpSpPr/>
          <p:nvPr/>
        </p:nvGrpSpPr>
        <p:grpSpPr>
          <a:xfrm>
            <a:off x="6452798" y="4253460"/>
            <a:ext cx="1941001" cy="1529475"/>
            <a:chOff x="5111775" y="3042675"/>
            <a:chExt cx="1941001" cy="1529475"/>
          </a:xfrm>
        </p:grpSpPr>
        <p:sp>
          <p:nvSpPr>
            <p:cNvPr id="62" name="Google Shape;2039;p39">
              <a:extLst>
                <a:ext uri="{FF2B5EF4-FFF2-40B4-BE49-F238E27FC236}">
                  <a16:creationId xmlns:a16="http://schemas.microsoft.com/office/drawing/2014/main" id="{2A560F38-EF58-C241-8BB0-5F1CA85464E4}"/>
                </a:ext>
              </a:extLst>
            </p:cNvPr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" name="Google Shape;2040;p39">
              <a:extLst>
                <a:ext uri="{FF2B5EF4-FFF2-40B4-BE49-F238E27FC236}">
                  <a16:creationId xmlns:a16="http://schemas.microsoft.com/office/drawing/2014/main" id="{640127CB-83D1-E3F0-5428-AAF51F62982F}"/>
                </a:ext>
              </a:extLst>
            </p:cNvPr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" name="Google Shape;2041;p39">
              <a:extLst>
                <a:ext uri="{FF2B5EF4-FFF2-40B4-BE49-F238E27FC236}">
                  <a16:creationId xmlns:a16="http://schemas.microsoft.com/office/drawing/2014/main" id="{D4C36AC1-A003-C707-060F-35D456EBA18E}"/>
                </a:ext>
              </a:extLst>
            </p:cNvPr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5" name="Google Shape;2042;p39">
            <a:extLst>
              <a:ext uri="{FF2B5EF4-FFF2-40B4-BE49-F238E27FC236}">
                <a16:creationId xmlns:a16="http://schemas.microsoft.com/office/drawing/2014/main" id="{C6F9BBC8-171C-DE1C-73D8-058D796A124A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2034140" y="3659841"/>
            <a:ext cx="2070604" cy="140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2043;p39">
            <a:extLst>
              <a:ext uri="{FF2B5EF4-FFF2-40B4-BE49-F238E27FC236}">
                <a16:creationId xmlns:a16="http://schemas.microsoft.com/office/drawing/2014/main" id="{A333A788-2B9B-9C3B-BD63-B2EB6AE15844}"/>
              </a:ext>
            </a:extLst>
          </p:cNvPr>
          <p:cNvCxnSpPr>
            <a:cxnSpLocks/>
          </p:cNvCxnSpPr>
          <p:nvPr/>
        </p:nvCxnSpPr>
        <p:spPr>
          <a:xfrm>
            <a:off x="5242638" y="3631510"/>
            <a:ext cx="1767490" cy="1059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2044;p39">
            <a:extLst>
              <a:ext uri="{FF2B5EF4-FFF2-40B4-BE49-F238E27FC236}">
                <a16:creationId xmlns:a16="http://schemas.microsoft.com/office/drawing/2014/main" id="{696961F1-96A2-6EF6-3621-B4EDE7A9E37E}"/>
              </a:ext>
            </a:extLst>
          </p:cNvPr>
          <p:cNvCxnSpPr>
            <a:cxnSpLocks/>
            <a:stCxn id="42" idx="6"/>
            <a:endCxn id="70" idx="1"/>
          </p:cNvCxnSpPr>
          <p:nvPr/>
        </p:nvCxnSpPr>
        <p:spPr>
          <a:xfrm flipV="1">
            <a:off x="8098471" y="3341329"/>
            <a:ext cx="1510253" cy="2427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2046;p39">
            <a:extLst>
              <a:ext uri="{FF2B5EF4-FFF2-40B4-BE49-F238E27FC236}">
                <a16:creationId xmlns:a16="http://schemas.microsoft.com/office/drawing/2014/main" id="{FFE6A7BF-6009-14B2-2A0E-82AAF56232B4}"/>
              </a:ext>
            </a:extLst>
          </p:cNvPr>
          <p:cNvCxnSpPr>
            <a:stCxn id="42" idx="6"/>
            <a:endCxn id="75" idx="1"/>
          </p:cNvCxnSpPr>
          <p:nvPr/>
        </p:nvCxnSpPr>
        <p:spPr>
          <a:xfrm>
            <a:off x="8098471" y="3584065"/>
            <a:ext cx="1510253" cy="391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2045;p39">
            <a:extLst>
              <a:ext uri="{FF2B5EF4-FFF2-40B4-BE49-F238E27FC236}">
                <a16:creationId xmlns:a16="http://schemas.microsoft.com/office/drawing/2014/main" id="{C656649E-7719-62F1-1669-014137E3F78C}"/>
              </a:ext>
            </a:extLst>
          </p:cNvPr>
          <p:cNvSpPr txBox="1"/>
          <p:nvPr/>
        </p:nvSpPr>
        <p:spPr>
          <a:xfrm>
            <a:off x="9608724" y="3175429"/>
            <a:ext cx="131439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B050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Helpful</a:t>
            </a:r>
            <a:endParaRPr b="1" dirty="0">
              <a:solidFill>
                <a:srgbClr val="00B050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2047;p39">
            <a:extLst>
              <a:ext uri="{FF2B5EF4-FFF2-40B4-BE49-F238E27FC236}">
                <a16:creationId xmlns:a16="http://schemas.microsoft.com/office/drawing/2014/main" id="{21ADC1B1-0AC3-AC67-F230-56193E2106FF}"/>
              </a:ext>
            </a:extLst>
          </p:cNvPr>
          <p:cNvSpPr txBox="1"/>
          <p:nvPr/>
        </p:nvSpPr>
        <p:spPr>
          <a:xfrm>
            <a:off x="9608724" y="3809240"/>
            <a:ext cx="1484175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Not Helpful</a:t>
            </a:r>
            <a:endParaRPr b="1" dirty="0">
              <a:solidFill>
                <a:srgbClr val="FF0000"/>
              </a:solidFill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39A6F1-DA2C-E640-AEFF-D4EE65E37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81" y="3280260"/>
            <a:ext cx="1196959" cy="759161"/>
          </a:xfrm>
          <a:prstGeom prst="rect">
            <a:avLst/>
          </a:prstGeom>
        </p:spPr>
      </p:pic>
      <p:sp>
        <p:nvSpPr>
          <p:cNvPr id="81" name="Google Shape;2036;p39">
            <a:extLst>
              <a:ext uri="{FF2B5EF4-FFF2-40B4-BE49-F238E27FC236}">
                <a16:creationId xmlns:a16="http://schemas.microsoft.com/office/drawing/2014/main" id="{78F74DE7-77A9-4472-0505-A47D0B1F3277}"/>
              </a:ext>
            </a:extLst>
          </p:cNvPr>
          <p:cNvSpPr txBox="1"/>
          <p:nvPr/>
        </p:nvSpPr>
        <p:spPr>
          <a:xfrm>
            <a:off x="3269745" y="5227388"/>
            <a:ext cx="2684074" cy="42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Feature Engineering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2037;p39">
            <a:extLst>
              <a:ext uri="{FF2B5EF4-FFF2-40B4-BE49-F238E27FC236}">
                <a16:creationId xmlns:a16="http://schemas.microsoft.com/office/drawing/2014/main" id="{E1CDBB87-0F54-56D6-345F-96E57247EED3}"/>
              </a:ext>
            </a:extLst>
          </p:cNvPr>
          <p:cNvSpPr txBox="1"/>
          <p:nvPr/>
        </p:nvSpPr>
        <p:spPr>
          <a:xfrm>
            <a:off x="3382411" y="5693973"/>
            <a:ext cx="2571408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Features created at the customer, product &amp; review levels</a:t>
            </a:r>
            <a:endParaRPr sz="14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2036;p39">
            <a:extLst>
              <a:ext uri="{FF2B5EF4-FFF2-40B4-BE49-F238E27FC236}">
                <a16:creationId xmlns:a16="http://schemas.microsoft.com/office/drawing/2014/main" id="{3694E294-0B77-0B89-57D9-9675CF4D1B34}"/>
              </a:ext>
            </a:extLst>
          </p:cNvPr>
          <p:cNvSpPr txBox="1"/>
          <p:nvPr/>
        </p:nvSpPr>
        <p:spPr>
          <a:xfrm>
            <a:off x="8589201" y="5162060"/>
            <a:ext cx="3306708" cy="42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Fira Sans Extra Condensed"/>
                <a:cs typeface="Fira Sans Extra Condensed"/>
                <a:sym typeface="Fira Sans Extra Condensed"/>
              </a:rPr>
              <a:t>Model Tuning &amp; Evaluation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" name="Google Shape;2037;p39">
            <a:extLst>
              <a:ext uri="{FF2B5EF4-FFF2-40B4-BE49-F238E27FC236}">
                <a16:creationId xmlns:a16="http://schemas.microsoft.com/office/drawing/2014/main" id="{96AE8746-FEEF-F11B-B435-8CDAD701B628}"/>
              </a:ext>
            </a:extLst>
          </p:cNvPr>
          <p:cNvSpPr txBox="1"/>
          <p:nvPr/>
        </p:nvSpPr>
        <p:spPr>
          <a:xfrm>
            <a:off x="9375025" y="5648160"/>
            <a:ext cx="2408671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2036;p39">
            <a:extLst>
              <a:ext uri="{FF2B5EF4-FFF2-40B4-BE49-F238E27FC236}">
                <a16:creationId xmlns:a16="http://schemas.microsoft.com/office/drawing/2014/main" id="{6FBEAF0C-7C82-CA61-44F2-F4AAD07B5FFF}"/>
              </a:ext>
            </a:extLst>
          </p:cNvPr>
          <p:cNvSpPr txBox="1"/>
          <p:nvPr/>
        </p:nvSpPr>
        <p:spPr>
          <a:xfrm>
            <a:off x="6218962" y="5162060"/>
            <a:ext cx="2408671" cy="425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Classification</a:t>
            </a: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2" name="Google Shape;2037;p39">
            <a:extLst>
              <a:ext uri="{FF2B5EF4-FFF2-40B4-BE49-F238E27FC236}">
                <a16:creationId xmlns:a16="http://schemas.microsoft.com/office/drawing/2014/main" id="{1C8C1799-EE3E-9B09-8123-1785BBF0B4CC}"/>
              </a:ext>
            </a:extLst>
          </p:cNvPr>
          <p:cNvSpPr txBox="1"/>
          <p:nvPr/>
        </p:nvSpPr>
        <p:spPr>
          <a:xfrm>
            <a:off x="6257396" y="5658769"/>
            <a:ext cx="2370237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The winning model for the Binary Classifier is </a:t>
            </a:r>
            <a:r>
              <a:rPr lang="en-CA" sz="1400" b="1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Light GBM.</a:t>
            </a:r>
            <a:endParaRPr sz="1400" b="1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2037;p39">
            <a:extLst>
              <a:ext uri="{FF2B5EF4-FFF2-40B4-BE49-F238E27FC236}">
                <a16:creationId xmlns:a16="http://schemas.microsoft.com/office/drawing/2014/main" id="{340D2C23-A72E-D49C-8C5E-CD13A11E9E5D}"/>
              </a:ext>
            </a:extLst>
          </p:cNvPr>
          <p:cNvSpPr txBox="1"/>
          <p:nvPr/>
        </p:nvSpPr>
        <p:spPr>
          <a:xfrm>
            <a:off x="9375024" y="5680854"/>
            <a:ext cx="2408671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2037;p39">
            <a:extLst>
              <a:ext uri="{FF2B5EF4-FFF2-40B4-BE49-F238E27FC236}">
                <a16:creationId xmlns:a16="http://schemas.microsoft.com/office/drawing/2014/main" id="{49DEC847-0275-6AB6-AE49-C95C7B3D6684}"/>
              </a:ext>
            </a:extLst>
          </p:cNvPr>
          <p:cNvSpPr txBox="1"/>
          <p:nvPr/>
        </p:nvSpPr>
        <p:spPr>
          <a:xfrm>
            <a:off x="8892777" y="5655859"/>
            <a:ext cx="2772157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Grid Search to identify best hyper parameters, optimizing for AUC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0FD6D3F-C76F-9E9C-29C5-2DE5D189C675}"/>
              </a:ext>
            </a:extLst>
          </p:cNvPr>
          <p:cNvSpPr/>
          <p:nvPr/>
        </p:nvSpPr>
        <p:spPr>
          <a:xfrm>
            <a:off x="953208" y="1493896"/>
            <a:ext cx="11053261" cy="296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/>
              </a:rPr>
              <a:t>Objective:</a:t>
            </a:r>
            <a:r>
              <a:rPr lang="en-CA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CA" sz="1400" dirty="0">
                <a:solidFill>
                  <a:schemeClr val="tx1"/>
                </a:solidFill>
                <a:latin typeface="Century Gothic"/>
              </a:rPr>
              <a:t>To flag customer reviews as helpful or not</a:t>
            </a:r>
            <a:endParaRPr lang="en-CA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0" name="Google Shape;2388;p34">
            <a:extLst>
              <a:ext uri="{FF2B5EF4-FFF2-40B4-BE49-F238E27FC236}">
                <a16:creationId xmlns:a16="http://schemas.microsoft.com/office/drawing/2014/main" id="{9EC15DB8-2990-B521-8DA4-77F51CBB5293}"/>
              </a:ext>
            </a:extLst>
          </p:cNvPr>
          <p:cNvGrpSpPr/>
          <p:nvPr/>
        </p:nvGrpSpPr>
        <p:grpSpPr>
          <a:xfrm>
            <a:off x="296091" y="1352775"/>
            <a:ext cx="578553" cy="544824"/>
            <a:chOff x="6786666" y="1669217"/>
            <a:chExt cx="1472400" cy="1472400"/>
          </a:xfrm>
        </p:grpSpPr>
        <p:sp>
          <p:nvSpPr>
            <p:cNvPr id="101" name="Google Shape;2389;p34">
              <a:extLst>
                <a:ext uri="{FF2B5EF4-FFF2-40B4-BE49-F238E27FC236}">
                  <a16:creationId xmlns:a16="http://schemas.microsoft.com/office/drawing/2014/main" id="{ED5C83B7-976C-6B7C-1AA4-C7749E80FD72}"/>
                </a:ext>
              </a:extLst>
            </p:cNvPr>
            <p:cNvSpPr/>
            <p:nvPr/>
          </p:nvSpPr>
          <p:spPr>
            <a:xfrm>
              <a:off x="6786666" y="1669217"/>
              <a:ext cx="1472400" cy="147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2390;p34">
              <a:extLst>
                <a:ext uri="{FF2B5EF4-FFF2-40B4-BE49-F238E27FC236}">
                  <a16:creationId xmlns:a16="http://schemas.microsoft.com/office/drawing/2014/main" id="{74EEE39C-2563-A70D-E35F-2F9C859E4238}"/>
                </a:ext>
              </a:extLst>
            </p:cNvPr>
            <p:cNvSpPr/>
            <p:nvPr/>
          </p:nvSpPr>
          <p:spPr>
            <a:xfrm>
              <a:off x="7089970" y="1918236"/>
              <a:ext cx="865793" cy="974362"/>
            </a:xfrm>
            <a:custGeom>
              <a:avLst/>
              <a:gdLst/>
              <a:ahLst/>
              <a:cxnLst/>
              <a:rect l="l" t="t" r="r" b="b"/>
              <a:pathLst>
                <a:path w="395" h="445" extrusionOk="0">
                  <a:moveTo>
                    <a:pt x="197" y="83"/>
                  </a:moveTo>
                  <a:cubicBezTo>
                    <a:pt x="139" y="83"/>
                    <a:pt x="92" y="131"/>
                    <a:pt x="92" y="189"/>
                  </a:cubicBezTo>
                  <a:cubicBezTo>
                    <a:pt x="92" y="211"/>
                    <a:pt x="99" y="232"/>
                    <a:pt x="112" y="250"/>
                  </a:cubicBezTo>
                  <a:cubicBezTo>
                    <a:pt x="112" y="251"/>
                    <a:pt x="113" y="251"/>
                    <a:pt x="113" y="252"/>
                  </a:cubicBezTo>
                  <a:cubicBezTo>
                    <a:pt x="114" y="252"/>
                    <a:pt x="114" y="252"/>
                    <a:pt x="114" y="252"/>
                  </a:cubicBezTo>
                  <a:cubicBezTo>
                    <a:pt x="115" y="255"/>
                    <a:pt x="117" y="257"/>
                    <a:pt x="119" y="259"/>
                  </a:cubicBezTo>
                  <a:cubicBezTo>
                    <a:pt x="130" y="272"/>
                    <a:pt x="153" y="306"/>
                    <a:pt x="153" y="343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91"/>
                    <a:pt x="153" y="391"/>
                    <a:pt x="153" y="391"/>
                  </a:cubicBezTo>
                  <a:cubicBezTo>
                    <a:pt x="153" y="403"/>
                    <a:pt x="161" y="413"/>
                    <a:pt x="172" y="416"/>
                  </a:cubicBezTo>
                  <a:cubicBezTo>
                    <a:pt x="172" y="417"/>
                    <a:pt x="172" y="417"/>
                    <a:pt x="172" y="417"/>
                  </a:cubicBezTo>
                  <a:cubicBezTo>
                    <a:pt x="172" y="433"/>
                    <a:pt x="184" y="445"/>
                    <a:pt x="200" y="445"/>
                  </a:cubicBezTo>
                  <a:cubicBezTo>
                    <a:pt x="215" y="445"/>
                    <a:pt x="227" y="433"/>
                    <a:pt x="227" y="417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36" y="410"/>
                    <a:pt x="242" y="401"/>
                    <a:pt x="242" y="391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3" y="389"/>
                    <a:pt x="243" y="388"/>
                    <a:pt x="243" y="387"/>
                  </a:cubicBezTo>
                  <a:cubicBezTo>
                    <a:pt x="243" y="386"/>
                    <a:pt x="243" y="385"/>
                    <a:pt x="242" y="384"/>
                  </a:cubicBezTo>
                  <a:cubicBezTo>
                    <a:pt x="242" y="343"/>
                    <a:pt x="242" y="343"/>
                    <a:pt x="242" y="343"/>
                  </a:cubicBezTo>
                  <a:cubicBezTo>
                    <a:pt x="242" y="342"/>
                    <a:pt x="242" y="342"/>
                    <a:pt x="242" y="342"/>
                  </a:cubicBezTo>
                  <a:cubicBezTo>
                    <a:pt x="242" y="306"/>
                    <a:pt x="265" y="272"/>
                    <a:pt x="275" y="259"/>
                  </a:cubicBezTo>
                  <a:cubicBezTo>
                    <a:pt x="277" y="257"/>
                    <a:pt x="279" y="255"/>
                    <a:pt x="281" y="252"/>
                  </a:cubicBezTo>
                  <a:cubicBezTo>
                    <a:pt x="282" y="252"/>
                    <a:pt x="282" y="252"/>
                    <a:pt x="282" y="252"/>
                  </a:cubicBezTo>
                  <a:cubicBezTo>
                    <a:pt x="282" y="251"/>
                    <a:pt x="282" y="251"/>
                    <a:pt x="283" y="250"/>
                  </a:cubicBezTo>
                  <a:cubicBezTo>
                    <a:pt x="296" y="232"/>
                    <a:pt x="303" y="211"/>
                    <a:pt x="303" y="189"/>
                  </a:cubicBezTo>
                  <a:cubicBezTo>
                    <a:pt x="303" y="131"/>
                    <a:pt x="255" y="83"/>
                    <a:pt x="197" y="83"/>
                  </a:cubicBezTo>
                  <a:close/>
                  <a:moveTo>
                    <a:pt x="215" y="417"/>
                  </a:moveTo>
                  <a:cubicBezTo>
                    <a:pt x="215" y="426"/>
                    <a:pt x="208" y="433"/>
                    <a:pt x="200" y="433"/>
                  </a:cubicBezTo>
                  <a:cubicBezTo>
                    <a:pt x="191" y="433"/>
                    <a:pt x="184" y="426"/>
                    <a:pt x="184" y="417"/>
                  </a:cubicBezTo>
                  <a:cubicBezTo>
                    <a:pt x="184" y="416"/>
                    <a:pt x="184" y="416"/>
                    <a:pt x="184" y="416"/>
                  </a:cubicBezTo>
                  <a:cubicBezTo>
                    <a:pt x="215" y="416"/>
                    <a:pt x="215" y="416"/>
                    <a:pt x="215" y="416"/>
                  </a:cubicBezTo>
                  <a:lnTo>
                    <a:pt x="215" y="417"/>
                  </a:lnTo>
                  <a:close/>
                  <a:moveTo>
                    <a:pt x="230" y="381"/>
                  </a:moveTo>
                  <a:cubicBezTo>
                    <a:pt x="200" y="381"/>
                    <a:pt x="200" y="381"/>
                    <a:pt x="200" y="381"/>
                  </a:cubicBezTo>
                  <a:cubicBezTo>
                    <a:pt x="196" y="381"/>
                    <a:pt x="194" y="384"/>
                    <a:pt x="194" y="387"/>
                  </a:cubicBezTo>
                  <a:cubicBezTo>
                    <a:pt x="194" y="390"/>
                    <a:pt x="196" y="393"/>
                    <a:pt x="200" y="393"/>
                  </a:cubicBezTo>
                  <a:cubicBezTo>
                    <a:pt x="230" y="393"/>
                    <a:pt x="230" y="393"/>
                    <a:pt x="230" y="393"/>
                  </a:cubicBezTo>
                  <a:cubicBezTo>
                    <a:pt x="229" y="399"/>
                    <a:pt x="224" y="404"/>
                    <a:pt x="217" y="404"/>
                  </a:cubicBezTo>
                  <a:cubicBezTo>
                    <a:pt x="178" y="404"/>
                    <a:pt x="178" y="404"/>
                    <a:pt x="178" y="404"/>
                  </a:cubicBezTo>
                  <a:cubicBezTo>
                    <a:pt x="171" y="404"/>
                    <a:pt x="165" y="398"/>
                    <a:pt x="165" y="391"/>
                  </a:cubicBezTo>
                  <a:cubicBezTo>
                    <a:pt x="165" y="371"/>
                    <a:pt x="165" y="371"/>
                    <a:pt x="165" y="371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99" y="371"/>
                    <a:pt x="202" y="368"/>
                    <a:pt x="202" y="365"/>
                  </a:cubicBezTo>
                  <a:cubicBezTo>
                    <a:pt x="202" y="362"/>
                    <a:pt x="199" y="359"/>
                    <a:pt x="196" y="359"/>
                  </a:cubicBezTo>
                  <a:cubicBezTo>
                    <a:pt x="165" y="359"/>
                    <a:pt x="165" y="359"/>
                    <a:pt x="165" y="359"/>
                  </a:cubicBezTo>
                  <a:cubicBezTo>
                    <a:pt x="165" y="349"/>
                    <a:pt x="165" y="349"/>
                    <a:pt x="165" y="349"/>
                  </a:cubicBezTo>
                  <a:cubicBezTo>
                    <a:pt x="230" y="349"/>
                    <a:pt x="230" y="349"/>
                    <a:pt x="230" y="349"/>
                  </a:cubicBezTo>
                  <a:lnTo>
                    <a:pt x="230" y="381"/>
                  </a:lnTo>
                  <a:close/>
                  <a:moveTo>
                    <a:pt x="272" y="244"/>
                  </a:moveTo>
                  <a:cubicBezTo>
                    <a:pt x="272" y="244"/>
                    <a:pt x="272" y="244"/>
                    <a:pt x="272" y="244"/>
                  </a:cubicBezTo>
                  <a:cubicBezTo>
                    <a:pt x="272" y="244"/>
                    <a:pt x="272" y="244"/>
                    <a:pt x="272" y="244"/>
                  </a:cubicBezTo>
                  <a:cubicBezTo>
                    <a:pt x="272" y="244"/>
                    <a:pt x="272" y="245"/>
                    <a:pt x="272" y="245"/>
                  </a:cubicBezTo>
                  <a:cubicBezTo>
                    <a:pt x="270" y="247"/>
                    <a:pt x="268" y="249"/>
                    <a:pt x="266" y="251"/>
                  </a:cubicBezTo>
                  <a:cubicBezTo>
                    <a:pt x="266" y="251"/>
                    <a:pt x="266" y="251"/>
                    <a:pt x="266" y="251"/>
                  </a:cubicBezTo>
                  <a:cubicBezTo>
                    <a:pt x="253" y="268"/>
                    <a:pt x="232" y="300"/>
                    <a:pt x="230" y="337"/>
                  </a:cubicBezTo>
                  <a:cubicBezTo>
                    <a:pt x="164" y="337"/>
                    <a:pt x="164" y="337"/>
                    <a:pt x="164" y="337"/>
                  </a:cubicBezTo>
                  <a:cubicBezTo>
                    <a:pt x="163" y="300"/>
                    <a:pt x="142" y="268"/>
                    <a:pt x="129" y="251"/>
                  </a:cubicBezTo>
                  <a:cubicBezTo>
                    <a:pt x="129" y="251"/>
                    <a:pt x="128" y="251"/>
                    <a:pt x="128" y="251"/>
                  </a:cubicBezTo>
                  <a:cubicBezTo>
                    <a:pt x="126" y="249"/>
                    <a:pt x="125" y="247"/>
                    <a:pt x="123" y="245"/>
                  </a:cubicBezTo>
                  <a:cubicBezTo>
                    <a:pt x="123" y="245"/>
                    <a:pt x="123" y="244"/>
                    <a:pt x="123" y="244"/>
                  </a:cubicBezTo>
                  <a:cubicBezTo>
                    <a:pt x="123" y="244"/>
                    <a:pt x="123" y="244"/>
                    <a:pt x="123" y="244"/>
                  </a:cubicBezTo>
                  <a:cubicBezTo>
                    <a:pt x="123" y="244"/>
                    <a:pt x="123" y="244"/>
                    <a:pt x="122" y="244"/>
                  </a:cubicBezTo>
                  <a:cubicBezTo>
                    <a:pt x="110" y="228"/>
                    <a:pt x="104" y="209"/>
                    <a:pt x="104" y="189"/>
                  </a:cubicBezTo>
                  <a:cubicBezTo>
                    <a:pt x="104" y="137"/>
                    <a:pt x="146" y="95"/>
                    <a:pt x="197" y="95"/>
                  </a:cubicBezTo>
                  <a:cubicBezTo>
                    <a:pt x="249" y="95"/>
                    <a:pt x="291" y="137"/>
                    <a:pt x="291" y="189"/>
                  </a:cubicBezTo>
                  <a:cubicBezTo>
                    <a:pt x="291" y="209"/>
                    <a:pt x="284" y="228"/>
                    <a:pt x="272" y="244"/>
                  </a:cubicBezTo>
                  <a:close/>
                  <a:moveTo>
                    <a:pt x="197" y="66"/>
                  </a:moveTo>
                  <a:cubicBezTo>
                    <a:pt x="201" y="66"/>
                    <a:pt x="203" y="63"/>
                    <a:pt x="203" y="60"/>
                  </a:cubicBezTo>
                  <a:cubicBezTo>
                    <a:pt x="203" y="6"/>
                    <a:pt x="203" y="6"/>
                    <a:pt x="203" y="6"/>
                  </a:cubicBezTo>
                  <a:cubicBezTo>
                    <a:pt x="203" y="3"/>
                    <a:pt x="201" y="0"/>
                    <a:pt x="197" y="0"/>
                  </a:cubicBezTo>
                  <a:cubicBezTo>
                    <a:pt x="194" y="0"/>
                    <a:pt x="191" y="3"/>
                    <a:pt x="191" y="6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3"/>
                    <a:pt x="194" y="66"/>
                    <a:pt x="197" y="66"/>
                  </a:cubicBezTo>
                  <a:close/>
                  <a:moveTo>
                    <a:pt x="66" y="198"/>
                  </a:moveTo>
                  <a:cubicBezTo>
                    <a:pt x="66" y="194"/>
                    <a:pt x="63" y="192"/>
                    <a:pt x="60" y="192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3" y="192"/>
                    <a:pt x="0" y="194"/>
                    <a:pt x="0" y="198"/>
                  </a:cubicBezTo>
                  <a:cubicBezTo>
                    <a:pt x="0" y="201"/>
                    <a:pt x="3" y="204"/>
                    <a:pt x="6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3" y="204"/>
                    <a:pt x="66" y="201"/>
                    <a:pt x="66" y="198"/>
                  </a:cubicBezTo>
                  <a:close/>
                  <a:moveTo>
                    <a:pt x="389" y="192"/>
                  </a:moveTo>
                  <a:cubicBezTo>
                    <a:pt x="335" y="192"/>
                    <a:pt x="335" y="192"/>
                    <a:pt x="335" y="192"/>
                  </a:cubicBezTo>
                  <a:cubicBezTo>
                    <a:pt x="331" y="192"/>
                    <a:pt x="329" y="194"/>
                    <a:pt x="329" y="198"/>
                  </a:cubicBezTo>
                  <a:cubicBezTo>
                    <a:pt x="329" y="201"/>
                    <a:pt x="331" y="204"/>
                    <a:pt x="335" y="204"/>
                  </a:cubicBezTo>
                  <a:cubicBezTo>
                    <a:pt x="389" y="204"/>
                    <a:pt x="389" y="204"/>
                    <a:pt x="389" y="204"/>
                  </a:cubicBezTo>
                  <a:cubicBezTo>
                    <a:pt x="392" y="204"/>
                    <a:pt x="395" y="201"/>
                    <a:pt x="395" y="198"/>
                  </a:cubicBezTo>
                  <a:cubicBezTo>
                    <a:pt x="395" y="194"/>
                    <a:pt x="392" y="192"/>
                    <a:pt x="389" y="192"/>
                  </a:cubicBezTo>
                  <a:close/>
                  <a:moveTo>
                    <a:pt x="295" y="106"/>
                  </a:moveTo>
                  <a:cubicBezTo>
                    <a:pt x="296" y="106"/>
                    <a:pt x="298" y="106"/>
                    <a:pt x="299" y="105"/>
                  </a:cubicBezTo>
                  <a:cubicBezTo>
                    <a:pt x="337" y="67"/>
                    <a:pt x="337" y="67"/>
                    <a:pt x="337" y="67"/>
                  </a:cubicBezTo>
                  <a:cubicBezTo>
                    <a:pt x="339" y="64"/>
                    <a:pt x="339" y="60"/>
                    <a:pt x="337" y="58"/>
                  </a:cubicBezTo>
                  <a:cubicBezTo>
                    <a:pt x="334" y="56"/>
                    <a:pt x="331" y="56"/>
                    <a:pt x="328" y="58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8" y="98"/>
                    <a:pt x="288" y="102"/>
                    <a:pt x="290" y="105"/>
                  </a:cubicBezTo>
                  <a:cubicBezTo>
                    <a:pt x="291" y="106"/>
                    <a:pt x="293" y="106"/>
                    <a:pt x="295" y="106"/>
                  </a:cubicBezTo>
                  <a:close/>
                  <a:moveTo>
                    <a:pt x="96" y="105"/>
                  </a:moveTo>
                  <a:cubicBezTo>
                    <a:pt x="97" y="106"/>
                    <a:pt x="99" y="106"/>
                    <a:pt x="100" y="106"/>
                  </a:cubicBezTo>
                  <a:cubicBezTo>
                    <a:pt x="102" y="106"/>
                    <a:pt x="103" y="106"/>
                    <a:pt x="104" y="105"/>
                  </a:cubicBezTo>
                  <a:cubicBezTo>
                    <a:pt x="107" y="102"/>
                    <a:pt x="107" y="98"/>
                    <a:pt x="104" y="96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4" y="56"/>
                    <a:pt x="60" y="56"/>
                    <a:pt x="58" y="58"/>
                  </a:cubicBezTo>
                  <a:cubicBezTo>
                    <a:pt x="56" y="60"/>
                    <a:pt x="56" y="64"/>
                    <a:pt x="58" y="67"/>
                  </a:cubicBezTo>
                  <a:lnTo>
                    <a:pt x="96" y="105"/>
                  </a:lnTo>
                  <a:close/>
                  <a:moveTo>
                    <a:pt x="251" y="77"/>
                  </a:moveTo>
                  <a:cubicBezTo>
                    <a:pt x="252" y="78"/>
                    <a:pt x="252" y="78"/>
                    <a:pt x="253" y="78"/>
                  </a:cubicBezTo>
                  <a:cubicBezTo>
                    <a:pt x="256" y="78"/>
                    <a:pt x="258" y="77"/>
                    <a:pt x="259" y="74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2" y="22"/>
                    <a:pt x="281" y="19"/>
                    <a:pt x="278" y="17"/>
                  </a:cubicBezTo>
                  <a:cubicBezTo>
                    <a:pt x="275" y="16"/>
                    <a:pt x="271" y="17"/>
                    <a:pt x="270" y="2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6" y="73"/>
                    <a:pt x="248" y="76"/>
                    <a:pt x="251" y="77"/>
                  </a:cubicBezTo>
                  <a:close/>
                  <a:moveTo>
                    <a:pt x="74" y="136"/>
                  </a:moveTo>
                  <a:cubicBezTo>
                    <a:pt x="25" y="114"/>
                    <a:pt x="25" y="114"/>
                    <a:pt x="25" y="114"/>
                  </a:cubicBezTo>
                  <a:cubicBezTo>
                    <a:pt x="22" y="113"/>
                    <a:pt x="19" y="114"/>
                    <a:pt x="17" y="117"/>
                  </a:cubicBezTo>
                  <a:cubicBezTo>
                    <a:pt x="16" y="120"/>
                    <a:pt x="17" y="124"/>
                    <a:pt x="20" y="125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70" y="147"/>
                    <a:pt x="71" y="148"/>
                    <a:pt x="72" y="148"/>
                  </a:cubicBezTo>
                  <a:cubicBezTo>
                    <a:pt x="74" y="148"/>
                    <a:pt x="76" y="146"/>
                    <a:pt x="77" y="144"/>
                  </a:cubicBezTo>
                  <a:cubicBezTo>
                    <a:pt x="79" y="141"/>
                    <a:pt x="77" y="137"/>
                    <a:pt x="74" y="136"/>
                  </a:cubicBezTo>
                  <a:close/>
                  <a:moveTo>
                    <a:pt x="374" y="270"/>
                  </a:moveTo>
                  <a:cubicBezTo>
                    <a:pt x="325" y="248"/>
                    <a:pt x="325" y="248"/>
                    <a:pt x="325" y="248"/>
                  </a:cubicBezTo>
                  <a:cubicBezTo>
                    <a:pt x="322" y="247"/>
                    <a:pt x="319" y="248"/>
                    <a:pt x="317" y="251"/>
                  </a:cubicBezTo>
                  <a:cubicBezTo>
                    <a:pt x="316" y="254"/>
                    <a:pt x="317" y="258"/>
                    <a:pt x="320" y="259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370" y="281"/>
                    <a:pt x="371" y="281"/>
                    <a:pt x="372" y="281"/>
                  </a:cubicBezTo>
                  <a:cubicBezTo>
                    <a:pt x="374" y="281"/>
                    <a:pt x="376" y="280"/>
                    <a:pt x="377" y="278"/>
                  </a:cubicBezTo>
                  <a:cubicBezTo>
                    <a:pt x="379" y="275"/>
                    <a:pt x="377" y="271"/>
                    <a:pt x="374" y="270"/>
                  </a:cubicBezTo>
                  <a:close/>
                  <a:moveTo>
                    <a:pt x="65" y="242"/>
                  </a:moveTo>
                  <a:cubicBezTo>
                    <a:pt x="17" y="260"/>
                    <a:pt x="17" y="260"/>
                    <a:pt x="17" y="260"/>
                  </a:cubicBezTo>
                  <a:cubicBezTo>
                    <a:pt x="14" y="262"/>
                    <a:pt x="12" y="265"/>
                    <a:pt x="13" y="268"/>
                  </a:cubicBezTo>
                  <a:cubicBezTo>
                    <a:pt x="14" y="271"/>
                    <a:pt x="16" y="272"/>
                    <a:pt x="19" y="272"/>
                  </a:cubicBezTo>
                  <a:cubicBezTo>
                    <a:pt x="20" y="272"/>
                    <a:pt x="20" y="272"/>
                    <a:pt x="21" y="272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2" y="252"/>
                    <a:pt x="74" y="248"/>
                    <a:pt x="73" y="245"/>
                  </a:cubicBezTo>
                  <a:cubicBezTo>
                    <a:pt x="72" y="242"/>
                    <a:pt x="68" y="241"/>
                    <a:pt x="65" y="242"/>
                  </a:cubicBezTo>
                  <a:close/>
                  <a:moveTo>
                    <a:pt x="320" y="150"/>
                  </a:moveTo>
                  <a:cubicBezTo>
                    <a:pt x="321" y="153"/>
                    <a:pt x="323" y="154"/>
                    <a:pt x="326" y="154"/>
                  </a:cubicBezTo>
                  <a:cubicBezTo>
                    <a:pt x="326" y="154"/>
                    <a:pt x="327" y="154"/>
                    <a:pt x="328" y="154"/>
                  </a:cubicBezTo>
                  <a:cubicBezTo>
                    <a:pt x="378" y="135"/>
                    <a:pt x="378" y="135"/>
                    <a:pt x="378" y="135"/>
                  </a:cubicBezTo>
                  <a:cubicBezTo>
                    <a:pt x="381" y="133"/>
                    <a:pt x="383" y="130"/>
                    <a:pt x="381" y="127"/>
                  </a:cubicBezTo>
                  <a:cubicBezTo>
                    <a:pt x="380" y="124"/>
                    <a:pt x="377" y="122"/>
                    <a:pt x="374" y="123"/>
                  </a:cubicBezTo>
                  <a:cubicBezTo>
                    <a:pt x="324" y="143"/>
                    <a:pt x="324" y="143"/>
                    <a:pt x="324" y="143"/>
                  </a:cubicBezTo>
                  <a:cubicBezTo>
                    <a:pt x="320" y="144"/>
                    <a:pt x="319" y="147"/>
                    <a:pt x="320" y="150"/>
                  </a:cubicBezTo>
                  <a:close/>
                  <a:moveTo>
                    <a:pt x="143" y="71"/>
                  </a:moveTo>
                  <a:cubicBezTo>
                    <a:pt x="143" y="74"/>
                    <a:pt x="146" y="75"/>
                    <a:pt x="148" y="75"/>
                  </a:cubicBezTo>
                  <a:cubicBezTo>
                    <a:pt x="149" y="75"/>
                    <a:pt x="150" y="75"/>
                    <a:pt x="150" y="75"/>
                  </a:cubicBezTo>
                  <a:cubicBezTo>
                    <a:pt x="153" y="74"/>
                    <a:pt x="155" y="70"/>
                    <a:pt x="154" y="6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3" y="14"/>
                    <a:pt x="130" y="12"/>
                    <a:pt x="127" y="13"/>
                  </a:cubicBezTo>
                  <a:cubicBezTo>
                    <a:pt x="124" y="15"/>
                    <a:pt x="122" y="18"/>
                    <a:pt x="123" y="21"/>
                  </a:cubicBezTo>
                  <a:lnTo>
                    <a:pt x="143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538;p10">
            <a:extLst>
              <a:ext uri="{FF2B5EF4-FFF2-40B4-BE49-F238E27FC236}">
                <a16:creationId xmlns:a16="http://schemas.microsoft.com/office/drawing/2014/main" id="{0CD1ED46-A4B5-A4DF-3458-E214B9166B68}"/>
              </a:ext>
            </a:extLst>
          </p:cNvPr>
          <p:cNvGrpSpPr/>
          <p:nvPr/>
        </p:nvGrpSpPr>
        <p:grpSpPr>
          <a:xfrm>
            <a:off x="284035" y="1941042"/>
            <a:ext cx="590609" cy="516549"/>
            <a:chOff x="284035" y="1941042"/>
            <a:chExt cx="2357437" cy="1227140"/>
          </a:xfrm>
        </p:grpSpPr>
        <p:sp>
          <p:nvSpPr>
            <p:cNvPr id="104" name="Google Shape;1539;p10">
              <a:extLst>
                <a:ext uri="{FF2B5EF4-FFF2-40B4-BE49-F238E27FC236}">
                  <a16:creationId xmlns:a16="http://schemas.microsoft.com/office/drawing/2014/main" id="{399FC7E5-EAB7-1AC7-FC0C-C5B738239F7B}"/>
                </a:ext>
              </a:extLst>
            </p:cNvPr>
            <p:cNvSpPr/>
            <p:nvPr/>
          </p:nvSpPr>
          <p:spPr>
            <a:xfrm>
              <a:off x="284035" y="1941042"/>
              <a:ext cx="2357437" cy="122714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540;p10">
              <a:extLst>
                <a:ext uri="{FF2B5EF4-FFF2-40B4-BE49-F238E27FC236}">
                  <a16:creationId xmlns:a16="http://schemas.microsoft.com/office/drawing/2014/main" id="{9F4570F2-20FF-037C-E632-9A64194F8BB5}"/>
                </a:ext>
              </a:extLst>
            </p:cNvPr>
            <p:cNvSpPr/>
            <p:nvPr/>
          </p:nvSpPr>
          <p:spPr>
            <a:xfrm>
              <a:off x="807860" y="2192022"/>
              <a:ext cx="1357913" cy="784219"/>
            </a:xfrm>
            <a:custGeom>
              <a:avLst/>
              <a:gdLst/>
              <a:ahLst/>
              <a:cxnLst/>
              <a:rect l="l" t="t" r="r" b="b"/>
              <a:pathLst>
                <a:path w="395" h="394" extrusionOk="0">
                  <a:moveTo>
                    <a:pt x="394" y="367"/>
                  </a:moveTo>
                  <a:cubicBezTo>
                    <a:pt x="310" y="283"/>
                    <a:pt x="310" y="283"/>
                    <a:pt x="310" y="283"/>
                  </a:cubicBezTo>
                  <a:cubicBezTo>
                    <a:pt x="308" y="281"/>
                    <a:pt x="304" y="281"/>
                    <a:pt x="302" y="283"/>
                  </a:cubicBezTo>
                  <a:cubicBezTo>
                    <a:pt x="297" y="288"/>
                    <a:pt x="297" y="288"/>
                    <a:pt x="297" y="288"/>
                  </a:cubicBezTo>
                  <a:cubicBezTo>
                    <a:pt x="274" y="265"/>
                    <a:pt x="274" y="265"/>
                    <a:pt x="274" y="265"/>
                  </a:cubicBezTo>
                  <a:cubicBezTo>
                    <a:pt x="300" y="237"/>
                    <a:pt x="316" y="199"/>
                    <a:pt x="316" y="158"/>
                  </a:cubicBezTo>
                  <a:cubicBezTo>
                    <a:pt x="316" y="71"/>
                    <a:pt x="245" y="0"/>
                    <a:pt x="158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99"/>
                    <a:pt x="15" y="236"/>
                    <a:pt x="41" y="264"/>
                  </a:cubicBezTo>
                  <a:cubicBezTo>
                    <a:pt x="41" y="265"/>
                    <a:pt x="42" y="266"/>
                    <a:pt x="43" y="267"/>
                  </a:cubicBezTo>
                  <a:cubicBezTo>
                    <a:pt x="72" y="297"/>
                    <a:pt x="113" y="316"/>
                    <a:pt x="158" y="316"/>
                  </a:cubicBezTo>
                  <a:cubicBezTo>
                    <a:pt x="199" y="316"/>
                    <a:pt x="237" y="300"/>
                    <a:pt x="265" y="274"/>
                  </a:cubicBezTo>
                  <a:cubicBezTo>
                    <a:pt x="288" y="297"/>
                    <a:pt x="288" y="297"/>
                    <a:pt x="288" y="297"/>
                  </a:cubicBezTo>
                  <a:cubicBezTo>
                    <a:pt x="284" y="300"/>
                    <a:pt x="284" y="300"/>
                    <a:pt x="284" y="300"/>
                  </a:cubicBezTo>
                  <a:cubicBezTo>
                    <a:pt x="282" y="303"/>
                    <a:pt x="282" y="307"/>
                    <a:pt x="284" y="309"/>
                  </a:cubicBezTo>
                  <a:cubicBezTo>
                    <a:pt x="368" y="392"/>
                    <a:pt x="368" y="392"/>
                    <a:pt x="368" y="392"/>
                  </a:cubicBezTo>
                  <a:cubicBezTo>
                    <a:pt x="369" y="394"/>
                    <a:pt x="371" y="394"/>
                    <a:pt x="372" y="394"/>
                  </a:cubicBezTo>
                  <a:cubicBezTo>
                    <a:pt x="374" y="394"/>
                    <a:pt x="375" y="394"/>
                    <a:pt x="376" y="392"/>
                  </a:cubicBezTo>
                  <a:cubicBezTo>
                    <a:pt x="394" y="375"/>
                    <a:pt x="394" y="375"/>
                    <a:pt x="394" y="375"/>
                  </a:cubicBezTo>
                  <a:cubicBezTo>
                    <a:pt x="395" y="374"/>
                    <a:pt x="395" y="372"/>
                    <a:pt x="395" y="371"/>
                  </a:cubicBezTo>
                  <a:cubicBezTo>
                    <a:pt x="395" y="369"/>
                    <a:pt x="395" y="368"/>
                    <a:pt x="394" y="367"/>
                  </a:cubicBezTo>
                  <a:close/>
                  <a:moveTo>
                    <a:pt x="158" y="12"/>
                  </a:moveTo>
                  <a:cubicBezTo>
                    <a:pt x="238" y="12"/>
                    <a:pt x="304" y="78"/>
                    <a:pt x="304" y="158"/>
                  </a:cubicBezTo>
                  <a:cubicBezTo>
                    <a:pt x="304" y="195"/>
                    <a:pt x="290" y="229"/>
                    <a:pt x="267" y="255"/>
                  </a:cubicBezTo>
                  <a:cubicBezTo>
                    <a:pt x="235" y="255"/>
                    <a:pt x="235" y="255"/>
                    <a:pt x="235" y="255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5" y="105"/>
                    <a:pt x="232" y="103"/>
                    <a:pt x="229" y="103"/>
                  </a:cubicBezTo>
                  <a:cubicBezTo>
                    <a:pt x="196" y="103"/>
                    <a:pt x="196" y="103"/>
                    <a:pt x="196" y="103"/>
                  </a:cubicBezTo>
                  <a:cubicBezTo>
                    <a:pt x="193" y="103"/>
                    <a:pt x="190" y="105"/>
                    <a:pt x="190" y="109"/>
                  </a:cubicBezTo>
                  <a:cubicBezTo>
                    <a:pt x="190" y="255"/>
                    <a:pt x="190" y="255"/>
                    <a:pt x="190" y="255"/>
                  </a:cubicBezTo>
                  <a:cubicBezTo>
                    <a:pt x="179" y="255"/>
                    <a:pt x="179" y="255"/>
                    <a:pt x="179" y="255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68"/>
                    <a:pt x="176" y="65"/>
                    <a:pt x="173" y="65"/>
                  </a:cubicBezTo>
                  <a:cubicBezTo>
                    <a:pt x="140" y="65"/>
                    <a:pt x="140" y="65"/>
                    <a:pt x="140" y="65"/>
                  </a:cubicBezTo>
                  <a:cubicBezTo>
                    <a:pt x="137" y="65"/>
                    <a:pt x="134" y="68"/>
                    <a:pt x="134" y="71"/>
                  </a:cubicBezTo>
                  <a:cubicBezTo>
                    <a:pt x="134" y="255"/>
                    <a:pt x="134" y="255"/>
                    <a:pt x="134" y="255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3" y="124"/>
                    <a:pt x="120" y="121"/>
                    <a:pt x="117" y="121"/>
                  </a:cubicBezTo>
                  <a:cubicBezTo>
                    <a:pt x="84" y="121"/>
                    <a:pt x="84" y="121"/>
                    <a:pt x="84" y="121"/>
                  </a:cubicBezTo>
                  <a:cubicBezTo>
                    <a:pt x="81" y="121"/>
                    <a:pt x="78" y="124"/>
                    <a:pt x="78" y="127"/>
                  </a:cubicBezTo>
                  <a:cubicBezTo>
                    <a:pt x="78" y="255"/>
                    <a:pt x="78" y="255"/>
                    <a:pt x="78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26" y="229"/>
                    <a:pt x="12" y="195"/>
                    <a:pt x="12" y="158"/>
                  </a:cubicBezTo>
                  <a:cubicBezTo>
                    <a:pt x="12" y="78"/>
                    <a:pt x="77" y="12"/>
                    <a:pt x="158" y="12"/>
                  </a:cubicBezTo>
                  <a:close/>
                  <a:moveTo>
                    <a:pt x="223" y="255"/>
                  </a:moveTo>
                  <a:cubicBezTo>
                    <a:pt x="202" y="255"/>
                    <a:pt x="202" y="255"/>
                    <a:pt x="202" y="255"/>
                  </a:cubicBezTo>
                  <a:cubicBezTo>
                    <a:pt x="202" y="115"/>
                    <a:pt x="202" y="115"/>
                    <a:pt x="202" y="115"/>
                  </a:cubicBezTo>
                  <a:cubicBezTo>
                    <a:pt x="223" y="115"/>
                    <a:pt x="223" y="115"/>
                    <a:pt x="223" y="115"/>
                  </a:cubicBezTo>
                  <a:lnTo>
                    <a:pt x="223" y="255"/>
                  </a:lnTo>
                  <a:close/>
                  <a:moveTo>
                    <a:pt x="167" y="255"/>
                  </a:moveTo>
                  <a:cubicBezTo>
                    <a:pt x="146" y="255"/>
                    <a:pt x="146" y="255"/>
                    <a:pt x="146" y="255"/>
                  </a:cubicBezTo>
                  <a:cubicBezTo>
                    <a:pt x="146" y="77"/>
                    <a:pt x="146" y="77"/>
                    <a:pt x="146" y="77"/>
                  </a:cubicBezTo>
                  <a:cubicBezTo>
                    <a:pt x="167" y="77"/>
                    <a:pt x="167" y="77"/>
                    <a:pt x="167" y="77"/>
                  </a:cubicBezTo>
                  <a:lnTo>
                    <a:pt x="167" y="255"/>
                  </a:lnTo>
                  <a:close/>
                  <a:moveTo>
                    <a:pt x="111" y="255"/>
                  </a:moveTo>
                  <a:cubicBezTo>
                    <a:pt x="90" y="255"/>
                    <a:pt x="90" y="255"/>
                    <a:pt x="90" y="255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111" y="133"/>
                    <a:pt x="111" y="133"/>
                    <a:pt x="111" y="133"/>
                  </a:cubicBezTo>
                  <a:lnTo>
                    <a:pt x="111" y="255"/>
                  </a:lnTo>
                  <a:close/>
                  <a:moveTo>
                    <a:pt x="61" y="267"/>
                  </a:moveTo>
                  <a:cubicBezTo>
                    <a:pt x="84" y="267"/>
                    <a:pt x="84" y="267"/>
                    <a:pt x="84" y="267"/>
                  </a:cubicBezTo>
                  <a:cubicBezTo>
                    <a:pt x="117" y="267"/>
                    <a:pt x="117" y="267"/>
                    <a:pt x="117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196" y="267"/>
                    <a:pt x="196" y="267"/>
                    <a:pt x="196" y="267"/>
                  </a:cubicBezTo>
                  <a:cubicBezTo>
                    <a:pt x="229" y="267"/>
                    <a:pt x="229" y="267"/>
                    <a:pt x="229" y="267"/>
                  </a:cubicBezTo>
                  <a:cubicBezTo>
                    <a:pt x="254" y="267"/>
                    <a:pt x="254" y="267"/>
                    <a:pt x="254" y="267"/>
                  </a:cubicBezTo>
                  <a:cubicBezTo>
                    <a:pt x="229" y="290"/>
                    <a:pt x="195" y="304"/>
                    <a:pt x="158" y="304"/>
                  </a:cubicBezTo>
                  <a:cubicBezTo>
                    <a:pt x="121" y="304"/>
                    <a:pt x="87" y="290"/>
                    <a:pt x="61" y="267"/>
                  </a:cubicBezTo>
                  <a:close/>
                  <a:moveTo>
                    <a:pt x="372" y="380"/>
                  </a:moveTo>
                  <a:cubicBezTo>
                    <a:pt x="297" y="305"/>
                    <a:pt x="297" y="305"/>
                    <a:pt x="297" y="305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81" y="371"/>
                    <a:pt x="381" y="371"/>
                    <a:pt x="381" y="371"/>
                  </a:cubicBezTo>
                  <a:lnTo>
                    <a:pt x="372" y="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E494F3-B915-7A63-00E2-A7CD0F64CAE5}"/>
              </a:ext>
            </a:extLst>
          </p:cNvPr>
          <p:cNvSpPr/>
          <p:nvPr/>
        </p:nvSpPr>
        <p:spPr>
          <a:xfrm>
            <a:off x="953208" y="2060072"/>
            <a:ext cx="11053261" cy="296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CA" b="1" dirty="0">
                <a:solidFill>
                  <a:schemeClr val="tx1"/>
                </a:solidFill>
                <a:latin typeface="Century Gothic"/>
              </a:rPr>
              <a:t>Approach:</a:t>
            </a:r>
            <a:r>
              <a:rPr lang="en-CA" dirty="0">
                <a:solidFill>
                  <a:schemeClr val="tx1"/>
                </a:solidFill>
                <a:latin typeface="Century Gothic"/>
              </a:rPr>
              <a:t> </a:t>
            </a:r>
            <a:r>
              <a:rPr lang="en-CA" sz="1400" dirty="0">
                <a:solidFill>
                  <a:schemeClr val="tx1"/>
                </a:solidFill>
                <a:latin typeface="Century Gothic"/>
              </a:rPr>
              <a:t>Assess the recency, frequency &amp; content of labelled, historically helpful reviews to build a predictive model, to spot similar patterns in recently generated reviews</a:t>
            </a:r>
            <a:endParaRPr lang="en-CA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04DAAC0F-1A6C-5369-BC7B-E30FCBE66F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8466" y="3051250"/>
            <a:ext cx="558478" cy="49055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891B502-4FE0-A8A0-C489-889D649A73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8558" y="3673862"/>
            <a:ext cx="558478" cy="448120"/>
          </a:xfrm>
          <a:prstGeom prst="rect">
            <a:avLst/>
          </a:prstGeom>
        </p:spPr>
      </p:pic>
      <p:sp>
        <p:nvSpPr>
          <p:cNvPr id="118" name="Google Shape;2037;p39">
            <a:extLst>
              <a:ext uri="{FF2B5EF4-FFF2-40B4-BE49-F238E27FC236}">
                <a16:creationId xmlns:a16="http://schemas.microsoft.com/office/drawing/2014/main" id="{1A1B6D6D-0B93-E108-2717-9B8DEB3F9044}"/>
              </a:ext>
            </a:extLst>
          </p:cNvPr>
          <p:cNvSpPr txBox="1"/>
          <p:nvPr/>
        </p:nvSpPr>
        <p:spPr>
          <a:xfrm>
            <a:off x="4472280" y="3240820"/>
            <a:ext cx="3247439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Pipeline</a:t>
            </a:r>
            <a:endParaRPr sz="14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2037;p39">
            <a:extLst>
              <a:ext uri="{FF2B5EF4-FFF2-40B4-BE49-F238E27FC236}">
                <a16:creationId xmlns:a16="http://schemas.microsoft.com/office/drawing/2014/main" id="{08A37F51-383A-2667-42ED-E6B6EEB9F4AE}"/>
              </a:ext>
            </a:extLst>
          </p:cNvPr>
          <p:cNvSpPr txBox="1"/>
          <p:nvPr/>
        </p:nvSpPr>
        <p:spPr>
          <a:xfrm>
            <a:off x="1423474" y="3374705"/>
            <a:ext cx="3247439" cy="56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Data Cleaning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&amp; Pre-Processing</a:t>
            </a:r>
            <a:endParaRPr sz="1400" dirty="0">
              <a:latin typeface="Century Gothic" panose="020B05020202020202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96401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5DE588F-AA69-4090-8414-065F3C805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8" b="16372"/>
          <a:stretch/>
        </p:blipFill>
        <p:spPr>
          <a:xfrm>
            <a:off x="0" y="1072145"/>
            <a:ext cx="12192000" cy="2278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282801-9B7F-F90E-383C-D640D36431F1}"/>
              </a:ext>
            </a:extLst>
          </p:cNvPr>
          <p:cNvSpPr/>
          <p:nvPr/>
        </p:nvSpPr>
        <p:spPr>
          <a:xfrm>
            <a:off x="298665" y="1681438"/>
            <a:ext cx="11599818" cy="48685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entury Gothic" panose="020B0502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44D6DA-2951-B44C-FAB5-1665073135CC}"/>
              </a:ext>
            </a:extLst>
          </p:cNvPr>
          <p:cNvSpPr/>
          <p:nvPr/>
        </p:nvSpPr>
        <p:spPr>
          <a:xfrm>
            <a:off x="499139" y="1505807"/>
            <a:ext cx="2594262" cy="383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/>
                </a:solidFill>
                <a:latin typeface="Century Gothic" panose="020B0502020202020204" pitchFamily="34" charset="0"/>
              </a:rPr>
              <a:t>Feature Engineering</a:t>
            </a:r>
          </a:p>
        </p:txBody>
      </p:sp>
      <p:sp>
        <p:nvSpPr>
          <p:cNvPr id="19" name="Rectangle: Rounded Corners 53">
            <a:extLst>
              <a:ext uri="{FF2B5EF4-FFF2-40B4-BE49-F238E27FC236}">
                <a16:creationId xmlns:a16="http://schemas.microsoft.com/office/drawing/2014/main" id="{A97189D9-67C3-C9D4-EB8B-B3A89F4D094C}"/>
              </a:ext>
            </a:extLst>
          </p:cNvPr>
          <p:cNvSpPr/>
          <p:nvPr/>
        </p:nvSpPr>
        <p:spPr>
          <a:xfrm>
            <a:off x="1311366" y="489754"/>
            <a:ext cx="4387469" cy="406505"/>
          </a:xfrm>
          <a:prstGeom prst="roundRect">
            <a:avLst>
              <a:gd name="adj" fmla="val 6123"/>
            </a:avLst>
          </a:prstGeom>
          <a:solidFill>
            <a:schemeClr val="bg1"/>
          </a:solidFill>
          <a:ln w="9525">
            <a:solidFill>
              <a:srgbClr val="7272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aseline="-25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F8A8-4E25-5421-22CE-27B1F5FDA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" t="14532" r="10047" b="14107"/>
          <a:stretch/>
        </p:blipFill>
        <p:spPr>
          <a:xfrm>
            <a:off x="5310917" y="563864"/>
            <a:ext cx="330315" cy="2692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5EA17F-E12A-0F8F-C366-FB006042BD2D}"/>
              </a:ext>
            </a:extLst>
          </p:cNvPr>
          <p:cNvSpPr txBox="1"/>
          <p:nvPr/>
        </p:nvSpPr>
        <p:spPr>
          <a:xfrm>
            <a:off x="1311366" y="501786"/>
            <a:ext cx="33328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Modelling Journey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Graphic 21" descr="Users with solid fill">
            <a:extLst>
              <a:ext uri="{FF2B5EF4-FFF2-40B4-BE49-F238E27FC236}">
                <a16:creationId xmlns:a16="http://schemas.microsoft.com/office/drawing/2014/main" id="{498E3393-21CA-053A-2FC1-72FDCAF61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1366" y="153789"/>
            <a:ext cx="261611" cy="2616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EEDF56-2DFB-A222-8DFE-FB493FA9B47D}"/>
              </a:ext>
            </a:extLst>
          </p:cNvPr>
          <p:cNvSpPr txBox="1"/>
          <p:nvPr/>
        </p:nvSpPr>
        <p:spPr>
          <a:xfrm>
            <a:off x="1515827" y="165739"/>
            <a:ext cx="33328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Our team: </a:t>
            </a:r>
            <a:r>
              <a:rPr lang="en-CA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Team Cape Town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B82AC5-A06E-97F4-828B-193FDFE7F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17" y="308018"/>
            <a:ext cx="1162546" cy="501716"/>
          </a:xfrm>
          <a:prstGeom prst="rect">
            <a:avLst/>
          </a:prstGeom>
        </p:spPr>
      </p:pic>
      <p:grpSp>
        <p:nvGrpSpPr>
          <p:cNvPr id="105" name="Google Shape;1867;p20">
            <a:extLst>
              <a:ext uri="{FF2B5EF4-FFF2-40B4-BE49-F238E27FC236}">
                <a16:creationId xmlns:a16="http://schemas.microsoft.com/office/drawing/2014/main" id="{9D559499-0F11-C7F7-4308-5A840C7DF609}"/>
              </a:ext>
            </a:extLst>
          </p:cNvPr>
          <p:cNvGrpSpPr/>
          <p:nvPr/>
        </p:nvGrpSpPr>
        <p:grpSpPr>
          <a:xfrm>
            <a:off x="4305890" y="2181644"/>
            <a:ext cx="3580220" cy="3604211"/>
            <a:chOff x="4305890" y="318589"/>
            <a:chExt cx="3580220" cy="3604211"/>
          </a:xfrm>
        </p:grpSpPr>
        <p:graphicFrame>
          <p:nvGraphicFramePr>
            <p:cNvPr id="106" name="Google Shape;1868;p20">
              <a:extLst>
                <a:ext uri="{FF2B5EF4-FFF2-40B4-BE49-F238E27FC236}">
                  <a16:creationId xmlns:a16="http://schemas.microsoft.com/office/drawing/2014/main" id="{FC14BE8D-4EAE-126D-DA58-2877961405BB}"/>
                </a:ext>
              </a:extLst>
            </p:cNvPr>
            <p:cNvGraphicFramePr/>
            <p:nvPr/>
          </p:nvGraphicFramePr>
          <p:xfrm>
            <a:off x="4305890" y="318589"/>
            <a:ext cx="3580220" cy="36042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07" name="Google Shape;1869;p20">
              <a:extLst>
                <a:ext uri="{FF2B5EF4-FFF2-40B4-BE49-F238E27FC236}">
                  <a16:creationId xmlns:a16="http://schemas.microsoft.com/office/drawing/2014/main" id="{5056D894-7784-8C4B-1A05-DCFF41304D70}"/>
                </a:ext>
              </a:extLst>
            </p:cNvPr>
            <p:cNvSpPr/>
            <p:nvPr/>
          </p:nvSpPr>
          <p:spPr>
            <a:xfrm>
              <a:off x="4659086" y="683780"/>
              <a:ext cx="2873828" cy="2873828"/>
            </a:xfrm>
            <a:prstGeom prst="ellipse">
              <a:avLst/>
            </a:prstGeom>
            <a:solidFill>
              <a:srgbClr val="1B140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871;p20">
              <a:extLst>
                <a:ext uri="{FF2B5EF4-FFF2-40B4-BE49-F238E27FC236}">
                  <a16:creationId xmlns:a16="http://schemas.microsoft.com/office/drawing/2014/main" id="{15E3B081-32A6-A06B-7DF3-42DE29B06AA6}"/>
                </a:ext>
              </a:extLst>
            </p:cNvPr>
            <p:cNvSpPr txBox="1"/>
            <p:nvPr/>
          </p:nvSpPr>
          <p:spPr>
            <a:xfrm>
              <a:off x="5063350" y="1424991"/>
              <a:ext cx="2180693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entury Gothic" panose="020B0502020202020204" pitchFamily="34" charset="0"/>
                  <a:cs typeface="Arial"/>
                  <a:sym typeface="Arial"/>
                </a:rPr>
                <a:t>34</a:t>
              </a:r>
              <a:r>
                <a:rPr lang="en-US" sz="2000" b="1">
                  <a:solidFill>
                    <a:schemeClr val="dk1"/>
                  </a:solidFill>
                  <a:latin typeface="Century Gothic" panose="020B0502020202020204" pitchFamily="34" charset="0"/>
                  <a:cs typeface="Arial"/>
                  <a:sym typeface="Arial"/>
                </a:rPr>
                <a:t> </a:t>
              </a:r>
              <a:r>
                <a:rPr lang="en-US" sz="2000" b="1" dirty="0">
                  <a:solidFill>
                    <a:schemeClr val="dk1"/>
                  </a:solidFill>
                  <a:latin typeface="Century Gothic" panose="020B0502020202020204" pitchFamily="34" charset="0"/>
                  <a:cs typeface="Arial"/>
                  <a:sym typeface="Arial"/>
                </a:rPr>
                <a:t>Features that Help Identify What Makes a Review Useful</a:t>
              </a:r>
              <a:endParaRPr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6" name="Google Shape;1878;p20">
            <a:extLst>
              <a:ext uri="{FF2B5EF4-FFF2-40B4-BE49-F238E27FC236}">
                <a16:creationId xmlns:a16="http://schemas.microsoft.com/office/drawing/2014/main" id="{A021D965-1871-EB50-7405-32BA4A9DEDA8}"/>
              </a:ext>
            </a:extLst>
          </p:cNvPr>
          <p:cNvGrpSpPr/>
          <p:nvPr/>
        </p:nvGrpSpPr>
        <p:grpSpPr>
          <a:xfrm>
            <a:off x="3817040" y="5215204"/>
            <a:ext cx="626400" cy="626400"/>
            <a:chOff x="8691513" y="4745176"/>
            <a:chExt cx="947338" cy="947338"/>
          </a:xfrm>
        </p:grpSpPr>
        <p:sp>
          <p:nvSpPr>
            <p:cNvPr id="117" name="Google Shape;1879;p20">
              <a:extLst>
                <a:ext uri="{FF2B5EF4-FFF2-40B4-BE49-F238E27FC236}">
                  <a16:creationId xmlns:a16="http://schemas.microsoft.com/office/drawing/2014/main" id="{94795D1E-1F5A-9A02-8320-C5109CA67CA5}"/>
                </a:ext>
              </a:extLst>
            </p:cNvPr>
            <p:cNvSpPr/>
            <p:nvPr/>
          </p:nvSpPr>
          <p:spPr>
            <a:xfrm>
              <a:off x="8691513" y="4745176"/>
              <a:ext cx="947338" cy="9473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880;p20">
              <a:extLst>
                <a:ext uri="{FF2B5EF4-FFF2-40B4-BE49-F238E27FC236}">
                  <a16:creationId xmlns:a16="http://schemas.microsoft.com/office/drawing/2014/main" id="{C91E28A0-3F18-4DD6-3768-3C835555FB85}"/>
                </a:ext>
              </a:extLst>
            </p:cNvPr>
            <p:cNvSpPr/>
            <p:nvPr/>
          </p:nvSpPr>
          <p:spPr>
            <a:xfrm>
              <a:off x="8998484" y="4930131"/>
              <a:ext cx="333397" cy="577430"/>
            </a:xfrm>
            <a:custGeom>
              <a:avLst/>
              <a:gdLst/>
              <a:ahLst/>
              <a:cxnLst/>
              <a:rect l="l" t="t" r="r" b="b"/>
              <a:pathLst>
                <a:path w="243" h="424" extrusionOk="0">
                  <a:moveTo>
                    <a:pt x="22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410"/>
                    <a:pt x="0" y="410"/>
                    <a:pt x="0" y="410"/>
                  </a:cubicBezTo>
                  <a:cubicBezTo>
                    <a:pt x="0" y="418"/>
                    <a:pt x="6" y="424"/>
                    <a:pt x="14" y="424"/>
                  </a:cubicBezTo>
                  <a:cubicBezTo>
                    <a:pt x="229" y="424"/>
                    <a:pt x="229" y="424"/>
                    <a:pt x="229" y="424"/>
                  </a:cubicBezTo>
                  <a:cubicBezTo>
                    <a:pt x="237" y="424"/>
                    <a:pt x="243" y="418"/>
                    <a:pt x="243" y="410"/>
                  </a:cubicBezTo>
                  <a:cubicBezTo>
                    <a:pt x="243" y="14"/>
                    <a:pt x="243" y="14"/>
                    <a:pt x="243" y="14"/>
                  </a:cubicBezTo>
                  <a:cubicBezTo>
                    <a:pt x="243" y="7"/>
                    <a:pt x="237" y="0"/>
                    <a:pt x="229" y="0"/>
                  </a:cubicBezTo>
                  <a:close/>
                  <a:moveTo>
                    <a:pt x="231" y="410"/>
                  </a:moveTo>
                  <a:cubicBezTo>
                    <a:pt x="231" y="411"/>
                    <a:pt x="230" y="412"/>
                    <a:pt x="229" y="412"/>
                  </a:cubicBezTo>
                  <a:cubicBezTo>
                    <a:pt x="14" y="412"/>
                    <a:pt x="14" y="412"/>
                    <a:pt x="14" y="412"/>
                  </a:cubicBezTo>
                  <a:cubicBezTo>
                    <a:pt x="13" y="412"/>
                    <a:pt x="12" y="411"/>
                    <a:pt x="12" y="4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30" y="12"/>
                    <a:pt x="231" y="13"/>
                    <a:pt x="231" y="14"/>
                  </a:cubicBezTo>
                  <a:lnTo>
                    <a:pt x="231" y="410"/>
                  </a:lnTo>
                  <a:close/>
                  <a:moveTo>
                    <a:pt x="214" y="43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26" y="43"/>
                    <a:pt x="23" y="45"/>
                    <a:pt x="23" y="49"/>
                  </a:cubicBezTo>
                  <a:cubicBezTo>
                    <a:pt x="23" y="361"/>
                    <a:pt x="23" y="361"/>
                    <a:pt x="23" y="361"/>
                  </a:cubicBezTo>
                  <a:cubicBezTo>
                    <a:pt x="23" y="364"/>
                    <a:pt x="26" y="367"/>
                    <a:pt x="29" y="367"/>
                  </a:cubicBezTo>
                  <a:cubicBezTo>
                    <a:pt x="214" y="367"/>
                    <a:pt x="214" y="367"/>
                    <a:pt x="214" y="367"/>
                  </a:cubicBezTo>
                  <a:cubicBezTo>
                    <a:pt x="217" y="367"/>
                    <a:pt x="220" y="364"/>
                    <a:pt x="220" y="361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0" y="45"/>
                    <a:pt x="217" y="43"/>
                    <a:pt x="214" y="43"/>
                  </a:cubicBezTo>
                  <a:close/>
                  <a:moveTo>
                    <a:pt x="208" y="355"/>
                  </a:moveTo>
                  <a:cubicBezTo>
                    <a:pt x="35" y="355"/>
                    <a:pt x="35" y="355"/>
                    <a:pt x="35" y="3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08" y="55"/>
                    <a:pt x="208" y="55"/>
                    <a:pt x="208" y="55"/>
                  </a:cubicBezTo>
                  <a:lnTo>
                    <a:pt x="208" y="355"/>
                  </a:lnTo>
                  <a:close/>
                  <a:moveTo>
                    <a:pt x="94" y="32"/>
                  </a:moveTo>
                  <a:cubicBezTo>
                    <a:pt x="149" y="32"/>
                    <a:pt x="149" y="32"/>
                    <a:pt x="149" y="32"/>
                  </a:cubicBezTo>
                  <a:cubicBezTo>
                    <a:pt x="152" y="32"/>
                    <a:pt x="155" y="30"/>
                    <a:pt x="155" y="26"/>
                  </a:cubicBezTo>
                  <a:cubicBezTo>
                    <a:pt x="155" y="23"/>
                    <a:pt x="152" y="20"/>
                    <a:pt x="149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0" y="20"/>
                    <a:pt x="88" y="23"/>
                    <a:pt x="88" y="26"/>
                  </a:cubicBezTo>
                  <a:cubicBezTo>
                    <a:pt x="88" y="30"/>
                    <a:pt x="90" y="32"/>
                    <a:pt x="94" y="32"/>
                  </a:cubicBezTo>
                  <a:close/>
                  <a:moveTo>
                    <a:pt x="121" y="371"/>
                  </a:moveTo>
                  <a:cubicBezTo>
                    <a:pt x="111" y="371"/>
                    <a:pt x="103" y="379"/>
                    <a:pt x="103" y="389"/>
                  </a:cubicBezTo>
                  <a:cubicBezTo>
                    <a:pt x="103" y="399"/>
                    <a:pt x="111" y="407"/>
                    <a:pt x="121" y="407"/>
                  </a:cubicBezTo>
                  <a:cubicBezTo>
                    <a:pt x="131" y="407"/>
                    <a:pt x="139" y="399"/>
                    <a:pt x="139" y="389"/>
                  </a:cubicBezTo>
                  <a:cubicBezTo>
                    <a:pt x="139" y="379"/>
                    <a:pt x="131" y="371"/>
                    <a:pt x="121" y="371"/>
                  </a:cubicBezTo>
                  <a:close/>
                  <a:moveTo>
                    <a:pt x="121" y="395"/>
                  </a:moveTo>
                  <a:cubicBezTo>
                    <a:pt x="118" y="395"/>
                    <a:pt x="115" y="392"/>
                    <a:pt x="115" y="389"/>
                  </a:cubicBezTo>
                  <a:cubicBezTo>
                    <a:pt x="115" y="386"/>
                    <a:pt x="118" y="383"/>
                    <a:pt x="121" y="383"/>
                  </a:cubicBezTo>
                  <a:cubicBezTo>
                    <a:pt x="125" y="383"/>
                    <a:pt x="127" y="386"/>
                    <a:pt x="127" y="389"/>
                  </a:cubicBezTo>
                  <a:cubicBezTo>
                    <a:pt x="127" y="392"/>
                    <a:pt x="125" y="395"/>
                    <a:pt x="121" y="395"/>
                  </a:cubicBezTo>
                  <a:close/>
                  <a:moveTo>
                    <a:pt x="56" y="139"/>
                  </a:moveTo>
                  <a:cubicBezTo>
                    <a:pt x="110" y="139"/>
                    <a:pt x="110" y="139"/>
                    <a:pt x="110" y="139"/>
                  </a:cubicBezTo>
                  <a:cubicBezTo>
                    <a:pt x="113" y="139"/>
                    <a:pt x="116" y="137"/>
                    <a:pt x="116" y="133"/>
                  </a:cubicBezTo>
                  <a:cubicBezTo>
                    <a:pt x="116" y="79"/>
                    <a:pt x="116" y="79"/>
                    <a:pt x="116" y="79"/>
                  </a:cubicBezTo>
                  <a:cubicBezTo>
                    <a:pt x="116" y="76"/>
                    <a:pt x="113" y="73"/>
                    <a:pt x="110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2" y="73"/>
                    <a:pt x="50" y="76"/>
                    <a:pt x="50" y="79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7"/>
                    <a:pt x="52" y="139"/>
                    <a:pt x="56" y="139"/>
                  </a:cubicBezTo>
                  <a:close/>
                  <a:moveTo>
                    <a:pt x="62" y="85"/>
                  </a:moveTo>
                  <a:cubicBezTo>
                    <a:pt x="104" y="85"/>
                    <a:pt x="104" y="85"/>
                    <a:pt x="104" y="8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62" y="127"/>
                    <a:pt x="62" y="127"/>
                    <a:pt x="62" y="127"/>
                  </a:cubicBezTo>
                  <a:lnTo>
                    <a:pt x="62" y="85"/>
                  </a:lnTo>
                  <a:close/>
                  <a:moveTo>
                    <a:pt x="132" y="139"/>
                  </a:moveTo>
                  <a:cubicBezTo>
                    <a:pt x="186" y="139"/>
                    <a:pt x="186" y="139"/>
                    <a:pt x="186" y="139"/>
                  </a:cubicBezTo>
                  <a:cubicBezTo>
                    <a:pt x="190" y="139"/>
                    <a:pt x="192" y="137"/>
                    <a:pt x="192" y="133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92" y="76"/>
                    <a:pt x="190" y="73"/>
                    <a:pt x="186" y="73"/>
                  </a:cubicBezTo>
                  <a:cubicBezTo>
                    <a:pt x="132" y="73"/>
                    <a:pt x="132" y="73"/>
                    <a:pt x="132" y="73"/>
                  </a:cubicBezTo>
                  <a:cubicBezTo>
                    <a:pt x="129" y="73"/>
                    <a:pt x="126" y="76"/>
                    <a:pt x="126" y="79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7"/>
                    <a:pt x="129" y="139"/>
                    <a:pt x="132" y="139"/>
                  </a:cubicBezTo>
                  <a:close/>
                  <a:moveTo>
                    <a:pt x="138" y="85"/>
                  </a:moveTo>
                  <a:cubicBezTo>
                    <a:pt x="180" y="85"/>
                    <a:pt x="180" y="85"/>
                    <a:pt x="180" y="85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38" y="127"/>
                    <a:pt x="138" y="127"/>
                    <a:pt x="138" y="127"/>
                  </a:cubicBezTo>
                  <a:lnTo>
                    <a:pt x="138" y="85"/>
                  </a:lnTo>
                  <a:close/>
                  <a:moveTo>
                    <a:pt x="56" y="217"/>
                  </a:moveTo>
                  <a:cubicBezTo>
                    <a:pt x="110" y="217"/>
                    <a:pt x="110" y="217"/>
                    <a:pt x="110" y="217"/>
                  </a:cubicBezTo>
                  <a:cubicBezTo>
                    <a:pt x="113" y="217"/>
                    <a:pt x="116" y="215"/>
                    <a:pt x="116" y="211"/>
                  </a:cubicBezTo>
                  <a:cubicBezTo>
                    <a:pt x="116" y="157"/>
                    <a:pt x="116" y="157"/>
                    <a:pt x="116" y="157"/>
                  </a:cubicBezTo>
                  <a:cubicBezTo>
                    <a:pt x="116" y="154"/>
                    <a:pt x="113" y="151"/>
                    <a:pt x="110" y="15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52" y="151"/>
                    <a:pt x="50" y="154"/>
                    <a:pt x="50" y="157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50" y="215"/>
                    <a:pt x="52" y="217"/>
                    <a:pt x="56" y="217"/>
                  </a:cubicBezTo>
                  <a:close/>
                  <a:moveTo>
                    <a:pt x="62" y="163"/>
                  </a:moveTo>
                  <a:cubicBezTo>
                    <a:pt x="104" y="163"/>
                    <a:pt x="104" y="163"/>
                    <a:pt x="104" y="163"/>
                  </a:cubicBezTo>
                  <a:cubicBezTo>
                    <a:pt x="104" y="205"/>
                    <a:pt x="104" y="205"/>
                    <a:pt x="104" y="205"/>
                  </a:cubicBezTo>
                  <a:cubicBezTo>
                    <a:pt x="62" y="205"/>
                    <a:pt x="62" y="205"/>
                    <a:pt x="62" y="205"/>
                  </a:cubicBezTo>
                  <a:lnTo>
                    <a:pt x="62" y="163"/>
                  </a:lnTo>
                  <a:close/>
                  <a:moveTo>
                    <a:pt x="132" y="217"/>
                  </a:moveTo>
                  <a:cubicBezTo>
                    <a:pt x="186" y="217"/>
                    <a:pt x="186" y="217"/>
                    <a:pt x="186" y="217"/>
                  </a:cubicBezTo>
                  <a:cubicBezTo>
                    <a:pt x="190" y="217"/>
                    <a:pt x="192" y="215"/>
                    <a:pt x="192" y="211"/>
                  </a:cubicBezTo>
                  <a:cubicBezTo>
                    <a:pt x="192" y="157"/>
                    <a:pt x="192" y="157"/>
                    <a:pt x="192" y="157"/>
                  </a:cubicBezTo>
                  <a:cubicBezTo>
                    <a:pt x="192" y="154"/>
                    <a:pt x="190" y="151"/>
                    <a:pt x="186" y="151"/>
                  </a:cubicBezTo>
                  <a:cubicBezTo>
                    <a:pt x="132" y="151"/>
                    <a:pt x="132" y="151"/>
                    <a:pt x="132" y="151"/>
                  </a:cubicBezTo>
                  <a:cubicBezTo>
                    <a:pt x="129" y="151"/>
                    <a:pt x="126" y="154"/>
                    <a:pt x="126" y="157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6" y="215"/>
                    <a:pt x="129" y="217"/>
                    <a:pt x="132" y="217"/>
                  </a:cubicBezTo>
                  <a:close/>
                  <a:moveTo>
                    <a:pt x="138" y="163"/>
                  </a:moveTo>
                  <a:cubicBezTo>
                    <a:pt x="180" y="163"/>
                    <a:pt x="180" y="163"/>
                    <a:pt x="180" y="163"/>
                  </a:cubicBezTo>
                  <a:cubicBezTo>
                    <a:pt x="180" y="205"/>
                    <a:pt x="180" y="205"/>
                    <a:pt x="180" y="205"/>
                  </a:cubicBezTo>
                  <a:cubicBezTo>
                    <a:pt x="138" y="205"/>
                    <a:pt x="138" y="205"/>
                    <a:pt x="138" y="205"/>
                  </a:cubicBezTo>
                  <a:lnTo>
                    <a:pt x="138" y="163"/>
                  </a:lnTo>
                  <a:close/>
                  <a:moveTo>
                    <a:pt x="56" y="295"/>
                  </a:moveTo>
                  <a:cubicBezTo>
                    <a:pt x="110" y="295"/>
                    <a:pt x="110" y="295"/>
                    <a:pt x="110" y="295"/>
                  </a:cubicBezTo>
                  <a:cubicBezTo>
                    <a:pt x="113" y="295"/>
                    <a:pt x="116" y="293"/>
                    <a:pt x="116" y="289"/>
                  </a:cubicBezTo>
                  <a:cubicBezTo>
                    <a:pt x="116" y="235"/>
                    <a:pt x="116" y="235"/>
                    <a:pt x="116" y="235"/>
                  </a:cubicBezTo>
                  <a:cubicBezTo>
                    <a:pt x="116" y="232"/>
                    <a:pt x="113" y="229"/>
                    <a:pt x="110" y="229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2" y="229"/>
                    <a:pt x="50" y="232"/>
                    <a:pt x="50" y="235"/>
                  </a:cubicBezTo>
                  <a:cubicBezTo>
                    <a:pt x="50" y="289"/>
                    <a:pt x="50" y="289"/>
                    <a:pt x="50" y="289"/>
                  </a:cubicBezTo>
                  <a:cubicBezTo>
                    <a:pt x="50" y="293"/>
                    <a:pt x="52" y="295"/>
                    <a:pt x="56" y="295"/>
                  </a:cubicBezTo>
                  <a:close/>
                  <a:moveTo>
                    <a:pt x="62" y="241"/>
                  </a:moveTo>
                  <a:cubicBezTo>
                    <a:pt x="104" y="241"/>
                    <a:pt x="104" y="241"/>
                    <a:pt x="104" y="241"/>
                  </a:cubicBezTo>
                  <a:cubicBezTo>
                    <a:pt x="104" y="283"/>
                    <a:pt x="104" y="283"/>
                    <a:pt x="104" y="283"/>
                  </a:cubicBezTo>
                  <a:cubicBezTo>
                    <a:pt x="62" y="283"/>
                    <a:pt x="62" y="283"/>
                    <a:pt x="62" y="283"/>
                  </a:cubicBezTo>
                  <a:lnTo>
                    <a:pt x="62" y="2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887;p20">
            <a:extLst>
              <a:ext uri="{FF2B5EF4-FFF2-40B4-BE49-F238E27FC236}">
                <a16:creationId xmlns:a16="http://schemas.microsoft.com/office/drawing/2014/main" id="{13D2F267-1524-84BE-DB01-788EF82FF376}"/>
              </a:ext>
            </a:extLst>
          </p:cNvPr>
          <p:cNvGrpSpPr/>
          <p:nvPr/>
        </p:nvGrpSpPr>
        <p:grpSpPr>
          <a:xfrm>
            <a:off x="8263180" y="3691765"/>
            <a:ext cx="959590" cy="1309420"/>
            <a:chOff x="2985799" y="1662094"/>
            <a:chExt cx="1451239" cy="1980305"/>
          </a:xfrm>
        </p:grpSpPr>
        <p:sp>
          <p:nvSpPr>
            <p:cNvPr id="126" name="Google Shape;1888;p20">
              <a:extLst>
                <a:ext uri="{FF2B5EF4-FFF2-40B4-BE49-F238E27FC236}">
                  <a16:creationId xmlns:a16="http://schemas.microsoft.com/office/drawing/2014/main" id="{294816D2-0AE3-C333-83DD-C40381BE7519}"/>
                </a:ext>
              </a:extLst>
            </p:cNvPr>
            <p:cNvSpPr/>
            <p:nvPr/>
          </p:nvSpPr>
          <p:spPr>
            <a:xfrm>
              <a:off x="2985799" y="1662094"/>
              <a:ext cx="947338" cy="9473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889;p20">
              <a:extLst>
                <a:ext uri="{FF2B5EF4-FFF2-40B4-BE49-F238E27FC236}">
                  <a16:creationId xmlns:a16="http://schemas.microsoft.com/office/drawing/2014/main" id="{2E4DB8B3-A96E-4335-F2A0-EA3A0BB63EBD}"/>
                </a:ext>
              </a:extLst>
            </p:cNvPr>
            <p:cNvSpPr/>
            <p:nvPr/>
          </p:nvSpPr>
          <p:spPr>
            <a:xfrm>
              <a:off x="3752665" y="3205299"/>
              <a:ext cx="684373" cy="437100"/>
            </a:xfrm>
            <a:custGeom>
              <a:avLst/>
              <a:gdLst/>
              <a:ahLst/>
              <a:cxnLst/>
              <a:rect l="l" t="t" r="r" b="b"/>
              <a:pathLst>
                <a:path w="461" h="293" extrusionOk="0">
                  <a:moveTo>
                    <a:pt x="447" y="169"/>
                  </a:moveTo>
                  <a:cubicBezTo>
                    <a:pt x="404" y="138"/>
                    <a:pt x="404" y="138"/>
                    <a:pt x="404" y="138"/>
                  </a:cubicBezTo>
                  <a:cubicBezTo>
                    <a:pt x="404" y="93"/>
                    <a:pt x="404" y="93"/>
                    <a:pt x="404" y="93"/>
                  </a:cubicBezTo>
                  <a:cubicBezTo>
                    <a:pt x="404" y="62"/>
                    <a:pt x="378" y="36"/>
                    <a:pt x="347" y="36"/>
                  </a:cubicBezTo>
                  <a:cubicBezTo>
                    <a:pt x="293" y="36"/>
                    <a:pt x="293" y="36"/>
                    <a:pt x="293" y="3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2"/>
                    <a:pt x="291" y="0"/>
                    <a:pt x="28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1"/>
                    <a:pt x="3" y="254"/>
                    <a:pt x="6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8" y="276"/>
                    <a:pt x="97" y="293"/>
                    <a:pt x="120" y="293"/>
                  </a:cubicBezTo>
                  <a:cubicBezTo>
                    <a:pt x="143" y="293"/>
                    <a:pt x="162" y="276"/>
                    <a:pt x="166" y="254"/>
                  </a:cubicBezTo>
                  <a:cubicBezTo>
                    <a:pt x="287" y="254"/>
                    <a:pt x="287" y="254"/>
                    <a:pt x="287" y="254"/>
                  </a:cubicBezTo>
                  <a:cubicBezTo>
                    <a:pt x="345" y="254"/>
                    <a:pt x="345" y="254"/>
                    <a:pt x="345" y="254"/>
                  </a:cubicBezTo>
                  <a:cubicBezTo>
                    <a:pt x="349" y="276"/>
                    <a:pt x="368" y="293"/>
                    <a:pt x="391" y="293"/>
                  </a:cubicBezTo>
                  <a:cubicBezTo>
                    <a:pt x="414" y="293"/>
                    <a:pt x="433" y="276"/>
                    <a:pt x="437" y="254"/>
                  </a:cubicBezTo>
                  <a:cubicBezTo>
                    <a:pt x="455" y="254"/>
                    <a:pt x="455" y="254"/>
                    <a:pt x="455" y="254"/>
                  </a:cubicBezTo>
                  <a:cubicBezTo>
                    <a:pt x="459" y="254"/>
                    <a:pt x="461" y="251"/>
                    <a:pt x="461" y="248"/>
                  </a:cubicBezTo>
                  <a:cubicBezTo>
                    <a:pt x="461" y="196"/>
                    <a:pt x="461" y="196"/>
                    <a:pt x="461" y="196"/>
                  </a:cubicBezTo>
                  <a:cubicBezTo>
                    <a:pt x="461" y="185"/>
                    <a:pt x="456" y="175"/>
                    <a:pt x="447" y="169"/>
                  </a:cubicBezTo>
                  <a:close/>
                  <a:moveTo>
                    <a:pt x="347" y="48"/>
                  </a:moveTo>
                  <a:cubicBezTo>
                    <a:pt x="372" y="48"/>
                    <a:pt x="392" y="68"/>
                    <a:pt x="392" y="93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48"/>
                    <a:pt x="293" y="48"/>
                    <a:pt x="293" y="48"/>
                  </a:cubicBezTo>
                  <a:lnTo>
                    <a:pt x="347" y="48"/>
                  </a:lnTo>
                  <a:close/>
                  <a:moveTo>
                    <a:pt x="12" y="207"/>
                  </a:moveTo>
                  <a:cubicBezTo>
                    <a:pt x="12" y="207"/>
                    <a:pt x="12" y="207"/>
                    <a:pt x="12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41" y="207"/>
                    <a:pt x="43" y="204"/>
                    <a:pt x="43" y="201"/>
                  </a:cubicBezTo>
                  <a:cubicBezTo>
                    <a:pt x="43" y="198"/>
                    <a:pt x="41" y="195"/>
                    <a:pt x="37" y="195"/>
                  </a:cubicBezTo>
                  <a:cubicBezTo>
                    <a:pt x="12" y="195"/>
                    <a:pt x="12" y="195"/>
                    <a:pt x="12" y="195"/>
                  </a:cubicBezTo>
                  <a:cubicBezTo>
                    <a:pt x="12" y="195"/>
                    <a:pt x="12" y="195"/>
                    <a:pt x="12" y="195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281" y="12"/>
                    <a:pt x="281" y="12"/>
                    <a:pt x="281" y="12"/>
                  </a:cubicBezTo>
                  <a:cubicBezTo>
                    <a:pt x="281" y="42"/>
                    <a:pt x="281" y="42"/>
                    <a:pt x="281" y="42"/>
                  </a:cubicBezTo>
                  <a:cubicBezTo>
                    <a:pt x="281" y="142"/>
                    <a:pt x="281" y="142"/>
                    <a:pt x="281" y="142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4" y="218"/>
                    <a:pt x="144" y="200"/>
                    <a:pt x="120" y="200"/>
                  </a:cubicBezTo>
                  <a:cubicBezTo>
                    <a:pt x="96" y="200"/>
                    <a:pt x="76" y="218"/>
                    <a:pt x="74" y="242"/>
                  </a:cubicBezTo>
                  <a:cubicBezTo>
                    <a:pt x="12" y="242"/>
                    <a:pt x="12" y="242"/>
                    <a:pt x="12" y="242"/>
                  </a:cubicBezTo>
                  <a:lnTo>
                    <a:pt x="12" y="207"/>
                  </a:lnTo>
                  <a:close/>
                  <a:moveTo>
                    <a:pt x="120" y="281"/>
                  </a:moveTo>
                  <a:cubicBezTo>
                    <a:pt x="101" y="281"/>
                    <a:pt x="86" y="265"/>
                    <a:pt x="86" y="246"/>
                  </a:cubicBezTo>
                  <a:cubicBezTo>
                    <a:pt x="86" y="227"/>
                    <a:pt x="101" y="212"/>
                    <a:pt x="120" y="212"/>
                  </a:cubicBezTo>
                  <a:cubicBezTo>
                    <a:pt x="139" y="212"/>
                    <a:pt x="155" y="227"/>
                    <a:pt x="155" y="246"/>
                  </a:cubicBezTo>
                  <a:cubicBezTo>
                    <a:pt x="155" y="265"/>
                    <a:pt x="139" y="281"/>
                    <a:pt x="120" y="281"/>
                  </a:cubicBezTo>
                  <a:close/>
                  <a:moveTo>
                    <a:pt x="391" y="281"/>
                  </a:moveTo>
                  <a:cubicBezTo>
                    <a:pt x="372" y="281"/>
                    <a:pt x="356" y="265"/>
                    <a:pt x="356" y="246"/>
                  </a:cubicBezTo>
                  <a:cubicBezTo>
                    <a:pt x="356" y="227"/>
                    <a:pt x="372" y="212"/>
                    <a:pt x="391" y="212"/>
                  </a:cubicBezTo>
                  <a:cubicBezTo>
                    <a:pt x="410" y="212"/>
                    <a:pt x="425" y="227"/>
                    <a:pt x="425" y="246"/>
                  </a:cubicBezTo>
                  <a:cubicBezTo>
                    <a:pt x="425" y="265"/>
                    <a:pt x="410" y="281"/>
                    <a:pt x="391" y="281"/>
                  </a:cubicBezTo>
                  <a:close/>
                  <a:moveTo>
                    <a:pt x="437" y="242"/>
                  </a:moveTo>
                  <a:cubicBezTo>
                    <a:pt x="435" y="218"/>
                    <a:pt x="415" y="200"/>
                    <a:pt x="391" y="200"/>
                  </a:cubicBezTo>
                  <a:cubicBezTo>
                    <a:pt x="367" y="200"/>
                    <a:pt x="347" y="218"/>
                    <a:pt x="344" y="242"/>
                  </a:cubicBezTo>
                  <a:cubicBezTo>
                    <a:pt x="293" y="242"/>
                    <a:pt x="293" y="242"/>
                    <a:pt x="293" y="242"/>
                  </a:cubicBezTo>
                  <a:cubicBezTo>
                    <a:pt x="293" y="148"/>
                    <a:pt x="293" y="148"/>
                    <a:pt x="293" y="148"/>
                  </a:cubicBezTo>
                  <a:cubicBezTo>
                    <a:pt x="397" y="148"/>
                    <a:pt x="397" y="148"/>
                    <a:pt x="397" y="148"/>
                  </a:cubicBezTo>
                  <a:cubicBezTo>
                    <a:pt x="440" y="179"/>
                    <a:pt x="440" y="179"/>
                    <a:pt x="440" y="179"/>
                  </a:cubicBezTo>
                  <a:cubicBezTo>
                    <a:pt x="446" y="182"/>
                    <a:pt x="449" y="188"/>
                    <a:pt x="449" y="195"/>
                  </a:cubicBezTo>
                  <a:cubicBezTo>
                    <a:pt x="427" y="195"/>
                    <a:pt x="427" y="195"/>
                    <a:pt x="427" y="195"/>
                  </a:cubicBezTo>
                  <a:cubicBezTo>
                    <a:pt x="424" y="195"/>
                    <a:pt x="421" y="198"/>
                    <a:pt x="421" y="201"/>
                  </a:cubicBezTo>
                  <a:cubicBezTo>
                    <a:pt x="421" y="204"/>
                    <a:pt x="424" y="207"/>
                    <a:pt x="427" y="207"/>
                  </a:cubicBezTo>
                  <a:cubicBezTo>
                    <a:pt x="449" y="207"/>
                    <a:pt x="449" y="207"/>
                    <a:pt x="449" y="207"/>
                  </a:cubicBezTo>
                  <a:cubicBezTo>
                    <a:pt x="449" y="242"/>
                    <a:pt x="449" y="242"/>
                    <a:pt x="449" y="242"/>
                  </a:cubicBezTo>
                  <a:lnTo>
                    <a:pt x="437" y="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890;p20">
            <a:extLst>
              <a:ext uri="{FF2B5EF4-FFF2-40B4-BE49-F238E27FC236}">
                <a16:creationId xmlns:a16="http://schemas.microsoft.com/office/drawing/2014/main" id="{1DE072D8-8180-D670-7CCE-5C6F05EB2273}"/>
              </a:ext>
            </a:extLst>
          </p:cNvPr>
          <p:cNvSpPr txBox="1"/>
          <p:nvPr/>
        </p:nvSpPr>
        <p:spPr>
          <a:xfrm>
            <a:off x="1274391" y="2332845"/>
            <a:ext cx="2797292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Total reviews per customer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Unique products reviewed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Recency &amp; Frequency of reviewing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latin typeface="Century Gothic" panose="020B0502020202020204" pitchFamily="34" charset="0"/>
            </a:endParaRPr>
          </a:p>
        </p:txBody>
      </p:sp>
      <p:sp>
        <p:nvSpPr>
          <p:cNvPr id="132" name="Google Shape;1894;p20">
            <a:extLst>
              <a:ext uri="{FF2B5EF4-FFF2-40B4-BE49-F238E27FC236}">
                <a16:creationId xmlns:a16="http://schemas.microsoft.com/office/drawing/2014/main" id="{E76B67C7-D004-C7D7-E974-8D451D57D9A5}"/>
              </a:ext>
            </a:extLst>
          </p:cNvPr>
          <p:cNvSpPr txBox="1"/>
          <p:nvPr/>
        </p:nvSpPr>
        <p:spPr>
          <a:xfrm>
            <a:off x="8879652" y="3891269"/>
            <a:ext cx="3186615" cy="72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Day of week / month of review creation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Black Friday, Boxing Day &amp; Prime Week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Century Gothic" panose="020B0502020202020204" pitchFamily="34" charset="0"/>
            </a:endParaRPr>
          </a:p>
        </p:txBody>
      </p:sp>
      <p:sp>
        <p:nvSpPr>
          <p:cNvPr id="134" name="Google Shape;1896;p20">
            <a:extLst>
              <a:ext uri="{FF2B5EF4-FFF2-40B4-BE49-F238E27FC236}">
                <a16:creationId xmlns:a16="http://schemas.microsoft.com/office/drawing/2014/main" id="{DC7D2135-D005-64FD-3E8F-1E4AE239156B}"/>
              </a:ext>
            </a:extLst>
          </p:cNvPr>
          <p:cNvSpPr txBox="1"/>
          <p:nvPr/>
        </p:nvSpPr>
        <p:spPr>
          <a:xfrm>
            <a:off x="8343129" y="2019699"/>
            <a:ext cx="230877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entury Gothic" panose="020B0502020202020204" pitchFamily="34" charset="0"/>
                <a:cs typeface="Arial"/>
                <a:sym typeface="Arial"/>
              </a:rPr>
              <a:t>CONTENT OF REVIEW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35" name="Google Shape;1897;p20">
            <a:extLst>
              <a:ext uri="{FF2B5EF4-FFF2-40B4-BE49-F238E27FC236}">
                <a16:creationId xmlns:a16="http://schemas.microsoft.com/office/drawing/2014/main" id="{1CEE54D8-5F3B-EB09-4EFA-C915D0D9F2D2}"/>
              </a:ext>
            </a:extLst>
          </p:cNvPr>
          <p:cNvSpPr txBox="1"/>
          <p:nvPr/>
        </p:nvSpPr>
        <p:spPr>
          <a:xfrm>
            <a:off x="8878658" y="3614364"/>
            <a:ext cx="3204243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 b="1" dirty="0">
                <a:latin typeface="Century Gothic" panose="020B0502020202020204" pitchFamily="34" charset="0"/>
              </a:rPr>
              <a:t>SEASONALITY</a:t>
            </a:r>
            <a:endParaRPr sz="1500" b="1" dirty="0">
              <a:latin typeface="Century Gothic" panose="020B0502020202020204" pitchFamily="34" charset="0"/>
            </a:endParaRPr>
          </a:p>
        </p:txBody>
      </p:sp>
      <p:sp>
        <p:nvSpPr>
          <p:cNvPr id="136" name="Google Shape;1898;p20">
            <a:extLst>
              <a:ext uri="{FF2B5EF4-FFF2-40B4-BE49-F238E27FC236}">
                <a16:creationId xmlns:a16="http://schemas.microsoft.com/office/drawing/2014/main" id="{80D03704-57FE-57BD-D6B0-7EF8816AF673}"/>
              </a:ext>
            </a:extLst>
          </p:cNvPr>
          <p:cNvSpPr txBox="1"/>
          <p:nvPr/>
        </p:nvSpPr>
        <p:spPr>
          <a:xfrm>
            <a:off x="8383805" y="5164967"/>
            <a:ext cx="230877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DIVERGENCE METRICS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37" name="Google Shape;1899;p20">
            <a:extLst>
              <a:ext uri="{FF2B5EF4-FFF2-40B4-BE49-F238E27FC236}">
                <a16:creationId xmlns:a16="http://schemas.microsoft.com/office/drawing/2014/main" id="{A520BDF2-6894-CAC6-5C54-5CF63D5C665B}"/>
              </a:ext>
            </a:extLst>
          </p:cNvPr>
          <p:cNvSpPr txBox="1"/>
          <p:nvPr/>
        </p:nvSpPr>
        <p:spPr>
          <a:xfrm>
            <a:off x="1274059" y="2069754"/>
            <a:ext cx="230877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entury Gothic" panose="020B0502020202020204" pitchFamily="34" charset="0"/>
                <a:cs typeface="Arial"/>
                <a:sym typeface="Arial"/>
              </a:rPr>
              <a:t>CUSTOMER LEVEL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38" name="Google Shape;1900;p20">
            <a:extLst>
              <a:ext uri="{FF2B5EF4-FFF2-40B4-BE49-F238E27FC236}">
                <a16:creationId xmlns:a16="http://schemas.microsoft.com/office/drawing/2014/main" id="{FB387E14-31B9-A4C8-059B-55136B5EB5BD}"/>
              </a:ext>
            </a:extLst>
          </p:cNvPr>
          <p:cNvSpPr txBox="1"/>
          <p:nvPr/>
        </p:nvSpPr>
        <p:spPr>
          <a:xfrm>
            <a:off x="770896" y="3619756"/>
            <a:ext cx="2308774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entury Gothic" panose="020B0502020202020204" pitchFamily="34" charset="0"/>
                <a:cs typeface="Arial"/>
                <a:sym typeface="Arial"/>
              </a:rPr>
              <a:t>TEXT PREPROCESSING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39" name="Google Shape;1901;p20">
            <a:extLst>
              <a:ext uri="{FF2B5EF4-FFF2-40B4-BE49-F238E27FC236}">
                <a16:creationId xmlns:a16="http://schemas.microsoft.com/office/drawing/2014/main" id="{B840F96B-E2A0-0D99-093A-76E97ECDF34F}"/>
              </a:ext>
            </a:extLst>
          </p:cNvPr>
          <p:cNvSpPr txBox="1"/>
          <p:nvPr/>
        </p:nvSpPr>
        <p:spPr>
          <a:xfrm>
            <a:off x="1274059" y="5149047"/>
            <a:ext cx="2308774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1"/>
                </a:solidFill>
                <a:latin typeface="Century Gothic" panose="020B0502020202020204" pitchFamily="34" charset="0"/>
                <a:ea typeface="Arial"/>
                <a:cs typeface="Arial"/>
                <a:sym typeface="Arial"/>
              </a:rPr>
              <a:t>PRODUCT LEVEL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40" name="Google Shape;1902;p20">
            <a:extLst>
              <a:ext uri="{FF2B5EF4-FFF2-40B4-BE49-F238E27FC236}">
                <a16:creationId xmlns:a16="http://schemas.microsoft.com/office/drawing/2014/main" id="{238A1800-07B2-0F71-35AB-AD61C6A6A9F2}"/>
              </a:ext>
            </a:extLst>
          </p:cNvPr>
          <p:cNvSpPr/>
          <p:nvPr/>
        </p:nvSpPr>
        <p:spPr>
          <a:xfrm>
            <a:off x="4438425" y="2464874"/>
            <a:ext cx="829062" cy="242294"/>
          </a:xfrm>
          <a:custGeom>
            <a:avLst/>
            <a:gdLst/>
            <a:ahLst/>
            <a:cxnLst/>
            <a:rect l="l" t="t" r="r" b="b"/>
            <a:pathLst>
              <a:path w="829062" h="242294" extrusionOk="0">
                <a:moveTo>
                  <a:pt x="0" y="0"/>
                </a:moveTo>
                <a:lnTo>
                  <a:pt x="590550" y="0"/>
                </a:lnTo>
                <a:cubicBezTo>
                  <a:pt x="669925" y="79375"/>
                  <a:pt x="838200" y="273050"/>
                  <a:pt x="828675" y="238125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903;p20">
            <a:extLst>
              <a:ext uri="{FF2B5EF4-FFF2-40B4-BE49-F238E27FC236}">
                <a16:creationId xmlns:a16="http://schemas.microsoft.com/office/drawing/2014/main" id="{6587C9B2-E861-4CCB-23FD-7A70CE010C42}"/>
              </a:ext>
            </a:extLst>
          </p:cNvPr>
          <p:cNvCxnSpPr/>
          <p:nvPr/>
        </p:nvCxnSpPr>
        <p:spPr>
          <a:xfrm rot="10800000" flipH="1">
            <a:off x="3992658" y="4078011"/>
            <a:ext cx="633193" cy="298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diamond" w="med" len="med"/>
            <a:tailEnd type="none" w="sm" len="sm"/>
          </a:ln>
        </p:spPr>
      </p:cxnSp>
      <p:sp>
        <p:nvSpPr>
          <p:cNvPr id="142" name="Google Shape;1904;p20">
            <a:extLst>
              <a:ext uri="{FF2B5EF4-FFF2-40B4-BE49-F238E27FC236}">
                <a16:creationId xmlns:a16="http://schemas.microsoft.com/office/drawing/2014/main" id="{B6BACC7A-8FA9-D8DD-EB70-C6E9852C16DA}"/>
              </a:ext>
            </a:extLst>
          </p:cNvPr>
          <p:cNvSpPr/>
          <p:nvPr/>
        </p:nvSpPr>
        <p:spPr>
          <a:xfrm>
            <a:off x="4436185" y="5296716"/>
            <a:ext cx="813183" cy="234950"/>
          </a:xfrm>
          <a:custGeom>
            <a:avLst/>
            <a:gdLst/>
            <a:ahLst/>
            <a:cxnLst/>
            <a:rect l="l" t="t" r="r" b="b"/>
            <a:pathLst>
              <a:path w="844550" h="234950" extrusionOk="0">
                <a:moveTo>
                  <a:pt x="0" y="234950"/>
                </a:moveTo>
                <a:lnTo>
                  <a:pt x="609600" y="234950"/>
                </a:lnTo>
                <a:lnTo>
                  <a:pt x="844550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dash"/>
            <a:miter lim="800000"/>
            <a:headEnd type="diamond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905;p20">
            <a:extLst>
              <a:ext uri="{FF2B5EF4-FFF2-40B4-BE49-F238E27FC236}">
                <a16:creationId xmlns:a16="http://schemas.microsoft.com/office/drawing/2014/main" id="{91687ECA-F215-CD52-78A5-6C67E3BA6352}"/>
              </a:ext>
            </a:extLst>
          </p:cNvPr>
          <p:cNvSpPr/>
          <p:nvPr/>
        </p:nvSpPr>
        <p:spPr>
          <a:xfrm>
            <a:off x="6942212" y="5274491"/>
            <a:ext cx="802481" cy="257175"/>
          </a:xfrm>
          <a:custGeom>
            <a:avLst/>
            <a:gdLst/>
            <a:ahLst/>
            <a:cxnLst/>
            <a:rect l="l" t="t" r="r" b="b"/>
            <a:pathLst>
              <a:path w="802481" h="257175" extrusionOk="0">
                <a:moveTo>
                  <a:pt x="0" y="0"/>
                </a:moveTo>
                <a:lnTo>
                  <a:pt x="257175" y="257175"/>
                </a:lnTo>
                <a:lnTo>
                  <a:pt x="802481" y="257175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906;p20">
            <a:extLst>
              <a:ext uri="{FF2B5EF4-FFF2-40B4-BE49-F238E27FC236}">
                <a16:creationId xmlns:a16="http://schemas.microsoft.com/office/drawing/2014/main" id="{C25F8BCB-EF8B-9C7F-93F5-8EF5D5BC9AF2}"/>
              </a:ext>
            </a:extLst>
          </p:cNvPr>
          <p:cNvCxnSpPr/>
          <p:nvPr/>
        </p:nvCxnSpPr>
        <p:spPr>
          <a:xfrm>
            <a:off x="7605572" y="3997777"/>
            <a:ext cx="646918" cy="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diamond" w="med" len="med"/>
          </a:ln>
        </p:spPr>
      </p:cxnSp>
      <p:sp>
        <p:nvSpPr>
          <p:cNvPr id="145" name="Google Shape;1907;p20">
            <a:extLst>
              <a:ext uri="{FF2B5EF4-FFF2-40B4-BE49-F238E27FC236}">
                <a16:creationId xmlns:a16="http://schemas.microsoft.com/office/drawing/2014/main" id="{91D8DFCF-1947-02A3-88D5-ABFFFBDBE014}"/>
              </a:ext>
            </a:extLst>
          </p:cNvPr>
          <p:cNvSpPr/>
          <p:nvPr/>
        </p:nvSpPr>
        <p:spPr>
          <a:xfrm>
            <a:off x="6930306" y="2468850"/>
            <a:ext cx="814387" cy="254794"/>
          </a:xfrm>
          <a:custGeom>
            <a:avLst/>
            <a:gdLst/>
            <a:ahLst/>
            <a:cxnLst/>
            <a:rect l="l" t="t" r="r" b="b"/>
            <a:pathLst>
              <a:path w="814387" h="254794" extrusionOk="0">
                <a:moveTo>
                  <a:pt x="0" y="254794"/>
                </a:moveTo>
                <a:lnTo>
                  <a:pt x="254794" y="0"/>
                </a:lnTo>
                <a:lnTo>
                  <a:pt x="814387" y="0"/>
                </a:lnTo>
              </a:path>
            </a:pathLst>
          </a:cu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diamond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 panose="020B0502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890;p20">
            <a:extLst>
              <a:ext uri="{FF2B5EF4-FFF2-40B4-BE49-F238E27FC236}">
                <a16:creationId xmlns:a16="http://schemas.microsoft.com/office/drawing/2014/main" id="{B3D4AE2D-CC8D-D5F8-FC76-861423299B62}"/>
              </a:ext>
            </a:extLst>
          </p:cNvPr>
          <p:cNvSpPr txBox="1"/>
          <p:nvPr/>
        </p:nvSpPr>
        <p:spPr>
          <a:xfrm>
            <a:off x="714125" y="3871866"/>
            <a:ext cx="3008738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Tokenizing words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Removing stop words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Count Vector (Word Frequency) 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TF-IDF of frequently occurring words </a:t>
            </a:r>
          </a:p>
        </p:txBody>
      </p:sp>
      <p:sp>
        <p:nvSpPr>
          <p:cNvPr id="147" name="Google Shape;1890;p20">
            <a:extLst>
              <a:ext uri="{FF2B5EF4-FFF2-40B4-BE49-F238E27FC236}">
                <a16:creationId xmlns:a16="http://schemas.microsoft.com/office/drawing/2014/main" id="{F2104EA6-FB0B-939E-C0E6-8DF83044BD8B}"/>
              </a:ext>
            </a:extLst>
          </p:cNvPr>
          <p:cNvSpPr txBox="1"/>
          <p:nvPr/>
        </p:nvSpPr>
        <p:spPr>
          <a:xfrm>
            <a:off x="499139" y="5420663"/>
            <a:ext cx="3275608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Reviews generated per product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General sentiment of product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Recency &amp; Frequency of reviews</a:t>
            </a:r>
          </a:p>
        </p:txBody>
      </p:sp>
      <p:sp>
        <p:nvSpPr>
          <p:cNvPr id="156" name="Google Shape;1986;p22">
            <a:extLst>
              <a:ext uri="{FF2B5EF4-FFF2-40B4-BE49-F238E27FC236}">
                <a16:creationId xmlns:a16="http://schemas.microsoft.com/office/drawing/2014/main" id="{0321941A-F7B2-D702-B928-74D00FC3C4A1}"/>
              </a:ext>
            </a:extLst>
          </p:cNvPr>
          <p:cNvSpPr/>
          <p:nvPr/>
        </p:nvSpPr>
        <p:spPr>
          <a:xfrm>
            <a:off x="3402126" y="3661665"/>
            <a:ext cx="581307" cy="757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989;p22">
            <a:extLst>
              <a:ext uri="{FF2B5EF4-FFF2-40B4-BE49-F238E27FC236}">
                <a16:creationId xmlns:a16="http://schemas.microsoft.com/office/drawing/2014/main" id="{BD45A6BA-E4C4-B37B-A114-DFAF08C1631A}"/>
              </a:ext>
            </a:extLst>
          </p:cNvPr>
          <p:cNvSpPr/>
          <p:nvPr/>
        </p:nvSpPr>
        <p:spPr>
          <a:xfrm>
            <a:off x="3494264" y="3784317"/>
            <a:ext cx="409918" cy="518964"/>
          </a:xfrm>
          <a:custGeom>
            <a:avLst/>
            <a:gdLst/>
            <a:ahLst/>
            <a:cxnLst/>
            <a:rect l="l" t="t" r="r" b="b"/>
            <a:pathLst>
              <a:path w="839" h="1036" extrusionOk="0">
                <a:moveTo>
                  <a:pt x="538" y="98"/>
                </a:moveTo>
                <a:lnTo>
                  <a:pt x="96" y="98"/>
                </a:lnTo>
                <a:lnTo>
                  <a:pt x="96" y="940"/>
                </a:lnTo>
                <a:lnTo>
                  <a:pt x="743" y="940"/>
                </a:lnTo>
                <a:lnTo>
                  <a:pt x="743" y="306"/>
                </a:lnTo>
                <a:lnTo>
                  <a:pt x="538" y="306"/>
                </a:lnTo>
                <a:lnTo>
                  <a:pt x="538" y="98"/>
                </a:lnTo>
                <a:close/>
                <a:moveTo>
                  <a:pt x="707" y="343"/>
                </a:moveTo>
                <a:lnTo>
                  <a:pt x="707" y="901"/>
                </a:lnTo>
                <a:lnTo>
                  <a:pt x="133" y="901"/>
                </a:lnTo>
                <a:lnTo>
                  <a:pt x="133" y="135"/>
                </a:lnTo>
                <a:lnTo>
                  <a:pt x="501" y="135"/>
                </a:lnTo>
                <a:lnTo>
                  <a:pt x="501" y="343"/>
                </a:lnTo>
                <a:lnTo>
                  <a:pt x="707" y="343"/>
                </a:lnTo>
                <a:close/>
                <a:moveTo>
                  <a:pt x="587" y="0"/>
                </a:moveTo>
                <a:lnTo>
                  <a:pt x="0" y="0"/>
                </a:lnTo>
                <a:lnTo>
                  <a:pt x="0" y="1036"/>
                </a:lnTo>
                <a:lnTo>
                  <a:pt x="839" y="1036"/>
                </a:lnTo>
                <a:lnTo>
                  <a:pt x="839" y="255"/>
                </a:lnTo>
                <a:lnTo>
                  <a:pt x="587" y="0"/>
                </a:lnTo>
                <a:close/>
                <a:moveTo>
                  <a:pt x="803" y="999"/>
                </a:moveTo>
                <a:lnTo>
                  <a:pt x="37" y="999"/>
                </a:lnTo>
                <a:lnTo>
                  <a:pt x="37" y="39"/>
                </a:lnTo>
                <a:lnTo>
                  <a:pt x="572" y="39"/>
                </a:lnTo>
                <a:lnTo>
                  <a:pt x="803" y="271"/>
                </a:lnTo>
                <a:lnTo>
                  <a:pt x="803" y="999"/>
                </a:lnTo>
                <a:close/>
                <a:moveTo>
                  <a:pt x="234" y="482"/>
                </a:moveTo>
                <a:lnTo>
                  <a:pt x="606" y="482"/>
                </a:lnTo>
                <a:lnTo>
                  <a:pt x="606" y="520"/>
                </a:lnTo>
                <a:lnTo>
                  <a:pt x="234" y="520"/>
                </a:lnTo>
                <a:lnTo>
                  <a:pt x="234" y="482"/>
                </a:lnTo>
                <a:close/>
                <a:moveTo>
                  <a:pt x="234" y="578"/>
                </a:moveTo>
                <a:lnTo>
                  <a:pt x="606" y="578"/>
                </a:lnTo>
                <a:lnTo>
                  <a:pt x="606" y="615"/>
                </a:lnTo>
                <a:lnTo>
                  <a:pt x="234" y="615"/>
                </a:lnTo>
                <a:lnTo>
                  <a:pt x="234" y="578"/>
                </a:lnTo>
                <a:close/>
                <a:moveTo>
                  <a:pt x="234" y="672"/>
                </a:moveTo>
                <a:lnTo>
                  <a:pt x="606" y="672"/>
                </a:lnTo>
                <a:lnTo>
                  <a:pt x="606" y="711"/>
                </a:lnTo>
                <a:lnTo>
                  <a:pt x="234" y="711"/>
                </a:lnTo>
                <a:lnTo>
                  <a:pt x="234" y="6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890;p20">
            <a:extLst>
              <a:ext uri="{FF2B5EF4-FFF2-40B4-BE49-F238E27FC236}">
                <a16:creationId xmlns:a16="http://schemas.microsoft.com/office/drawing/2014/main" id="{60BEAD83-3109-F88B-6E49-9780336C09C1}"/>
              </a:ext>
            </a:extLst>
          </p:cNvPr>
          <p:cNvSpPr txBox="1"/>
          <p:nvPr/>
        </p:nvSpPr>
        <p:spPr>
          <a:xfrm>
            <a:off x="8430687" y="2284803"/>
            <a:ext cx="3480451" cy="90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Word count of each review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Sentiment of review</a:t>
            </a:r>
          </a:p>
          <a:p>
            <a:pPr marL="171450" marR="0" lvl="0" indent="-1714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Count of question marks, caps lock &amp; exclamation points in review</a:t>
            </a:r>
          </a:p>
        </p:txBody>
      </p:sp>
      <p:sp>
        <p:nvSpPr>
          <p:cNvPr id="159" name="Google Shape;1894;p20">
            <a:extLst>
              <a:ext uri="{FF2B5EF4-FFF2-40B4-BE49-F238E27FC236}">
                <a16:creationId xmlns:a16="http://schemas.microsoft.com/office/drawing/2014/main" id="{C8E2A563-C802-5A03-CEA2-2F78E863C52E}"/>
              </a:ext>
            </a:extLst>
          </p:cNvPr>
          <p:cNvSpPr txBox="1"/>
          <p:nvPr/>
        </p:nvSpPr>
        <p:spPr>
          <a:xfrm>
            <a:off x="8417256" y="5403078"/>
            <a:ext cx="3546652" cy="70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Does the review go against majority opinion?</a:t>
            </a: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sz="1100" dirty="0">
                <a:latin typeface="Century Gothic" panose="020B0502020202020204" pitchFamily="34" charset="0"/>
              </a:rPr>
              <a:t>Does the customer only review when they have a negative experience?</a:t>
            </a:r>
            <a:endParaRPr sz="1100" dirty="0">
              <a:latin typeface="Century Gothic" panose="020B0502020202020204" pitchFamily="34" charset="0"/>
            </a:endParaRPr>
          </a:p>
        </p:txBody>
      </p:sp>
      <p:grpSp>
        <p:nvGrpSpPr>
          <p:cNvPr id="161" name="Google Shape;2388;p34">
            <a:extLst>
              <a:ext uri="{FF2B5EF4-FFF2-40B4-BE49-F238E27FC236}">
                <a16:creationId xmlns:a16="http://schemas.microsoft.com/office/drawing/2014/main" id="{AE8C8108-5F96-3B4C-8DF8-C2B1E0C75665}"/>
              </a:ext>
            </a:extLst>
          </p:cNvPr>
          <p:cNvGrpSpPr/>
          <p:nvPr/>
        </p:nvGrpSpPr>
        <p:grpSpPr>
          <a:xfrm>
            <a:off x="7778144" y="5228318"/>
            <a:ext cx="626400" cy="626400"/>
            <a:chOff x="6786666" y="1669217"/>
            <a:chExt cx="1472400" cy="1472400"/>
          </a:xfrm>
        </p:grpSpPr>
        <p:sp>
          <p:nvSpPr>
            <p:cNvPr id="162" name="Google Shape;2389;p34">
              <a:extLst>
                <a:ext uri="{FF2B5EF4-FFF2-40B4-BE49-F238E27FC236}">
                  <a16:creationId xmlns:a16="http://schemas.microsoft.com/office/drawing/2014/main" id="{6B23CA7E-20B8-C9E0-A155-8BBBCECD7A9B}"/>
                </a:ext>
              </a:extLst>
            </p:cNvPr>
            <p:cNvSpPr/>
            <p:nvPr/>
          </p:nvSpPr>
          <p:spPr>
            <a:xfrm>
              <a:off x="6786666" y="1669217"/>
              <a:ext cx="1472400" cy="1472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2390;p34">
              <a:extLst>
                <a:ext uri="{FF2B5EF4-FFF2-40B4-BE49-F238E27FC236}">
                  <a16:creationId xmlns:a16="http://schemas.microsoft.com/office/drawing/2014/main" id="{7E887828-9671-3AD0-A25E-F9F5ACECCC48}"/>
                </a:ext>
              </a:extLst>
            </p:cNvPr>
            <p:cNvSpPr/>
            <p:nvPr/>
          </p:nvSpPr>
          <p:spPr>
            <a:xfrm>
              <a:off x="7089970" y="1918236"/>
              <a:ext cx="865793" cy="974362"/>
            </a:xfrm>
            <a:custGeom>
              <a:avLst/>
              <a:gdLst/>
              <a:ahLst/>
              <a:cxnLst/>
              <a:rect l="l" t="t" r="r" b="b"/>
              <a:pathLst>
                <a:path w="395" h="445" extrusionOk="0">
                  <a:moveTo>
                    <a:pt x="197" y="83"/>
                  </a:moveTo>
                  <a:cubicBezTo>
                    <a:pt x="139" y="83"/>
                    <a:pt x="92" y="131"/>
                    <a:pt x="92" y="189"/>
                  </a:cubicBezTo>
                  <a:cubicBezTo>
                    <a:pt x="92" y="211"/>
                    <a:pt x="99" y="232"/>
                    <a:pt x="112" y="250"/>
                  </a:cubicBezTo>
                  <a:cubicBezTo>
                    <a:pt x="112" y="251"/>
                    <a:pt x="113" y="251"/>
                    <a:pt x="113" y="252"/>
                  </a:cubicBezTo>
                  <a:cubicBezTo>
                    <a:pt x="114" y="252"/>
                    <a:pt x="114" y="252"/>
                    <a:pt x="114" y="252"/>
                  </a:cubicBezTo>
                  <a:cubicBezTo>
                    <a:pt x="115" y="255"/>
                    <a:pt x="117" y="257"/>
                    <a:pt x="119" y="259"/>
                  </a:cubicBezTo>
                  <a:cubicBezTo>
                    <a:pt x="130" y="272"/>
                    <a:pt x="153" y="306"/>
                    <a:pt x="153" y="343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91"/>
                    <a:pt x="153" y="391"/>
                    <a:pt x="153" y="391"/>
                  </a:cubicBezTo>
                  <a:cubicBezTo>
                    <a:pt x="153" y="403"/>
                    <a:pt x="161" y="413"/>
                    <a:pt x="172" y="416"/>
                  </a:cubicBezTo>
                  <a:cubicBezTo>
                    <a:pt x="172" y="417"/>
                    <a:pt x="172" y="417"/>
                    <a:pt x="172" y="417"/>
                  </a:cubicBezTo>
                  <a:cubicBezTo>
                    <a:pt x="172" y="433"/>
                    <a:pt x="184" y="445"/>
                    <a:pt x="200" y="445"/>
                  </a:cubicBezTo>
                  <a:cubicBezTo>
                    <a:pt x="215" y="445"/>
                    <a:pt x="227" y="433"/>
                    <a:pt x="227" y="417"/>
                  </a:cubicBezTo>
                  <a:cubicBezTo>
                    <a:pt x="227" y="414"/>
                    <a:pt x="227" y="414"/>
                    <a:pt x="227" y="414"/>
                  </a:cubicBezTo>
                  <a:cubicBezTo>
                    <a:pt x="236" y="410"/>
                    <a:pt x="242" y="401"/>
                    <a:pt x="242" y="391"/>
                  </a:cubicBezTo>
                  <a:cubicBezTo>
                    <a:pt x="242" y="389"/>
                    <a:pt x="242" y="389"/>
                    <a:pt x="242" y="389"/>
                  </a:cubicBezTo>
                  <a:cubicBezTo>
                    <a:pt x="243" y="389"/>
                    <a:pt x="243" y="388"/>
                    <a:pt x="243" y="387"/>
                  </a:cubicBezTo>
                  <a:cubicBezTo>
                    <a:pt x="243" y="386"/>
                    <a:pt x="243" y="385"/>
                    <a:pt x="242" y="384"/>
                  </a:cubicBezTo>
                  <a:cubicBezTo>
                    <a:pt x="242" y="343"/>
                    <a:pt x="242" y="343"/>
                    <a:pt x="242" y="343"/>
                  </a:cubicBezTo>
                  <a:cubicBezTo>
                    <a:pt x="242" y="342"/>
                    <a:pt x="242" y="342"/>
                    <a:pt x="242" y="342"/>
                  </a:cubicBezTo>
                  <a:cubicBezTo>
                    <a:pt x="242" y="306"/>
                    <a:pt x="265" y="272"/>
                    <a:pt x="275" y="259"/>
                  </a:cubicBezTo>
                  <a:cubicBezTo>
                    <a:pt x="277" y="257"/>
                    <a:pt x="279" y="255"/>
                    <a:pt x="281" y="252"/>
                  </a:cubicBezTo>
                  <a:cubicBezTo>
                    <a:pt x="282" y="252"/>
                    <a:pt x="282" y="252"/>
                    <a:pt x="282" y="252"/>
                  </a:cubicBezTo>
                  <a:cubicBezTo>
                    <a:pt x="282" y="251"/>
                    <a:pt x="282" y="251"/>
                    <a:pt x="283" y="250"/>
                  </a:cubicBezTo>
                  <a:cubicBezTo>
                    <a:pt x="296" y="232"/>
                    <a:pt x="303" y="211"/>
                    <a:pt x="303" y="189"/>
                  </a:cubicBezTo>
                  <a:cubicBezTo>
                    <a:pt x="303" y="131"/>
                    <a:pt x="255" y="83"/>
                    <a:pt x="197" y="83"/>
                  </a:cubicBezTo>
                  <a:close/>
                  <a:moveTo>
                    <a:pt x="215" y="417"/>
                  </a:moveTo>
                  <a:cubicBezTo>
                    <a:pt x="215" y="426"/>
                    <a:pt x="208" y="433"/>
                    <a:pt x="200" y="433"/>
                  </a:cubicBezTo>
                  <a:cubicBezTo>
                    <a:pt x="191" y="433"/>
                    <a:pt x="184" y="426"/>
                    <a:pt x="184" y="417"/>
                  </a:cubicBezTo>
                  <a:cubicBezTo>
                    <a:pt x="184" y="416"/>
                    <a:pt x="184" y="416"/>
                    <a:pt x="184" y="416"/>
                  </a:cubicBezTo>
                  <a:cubicBezTo>
                    <a:pt x="215" y="416"/>
                    <a:pt x="215" y="416"/>
                    <a:pt x="215" y="416"/>
                  </a:cubicBezTo>
                  <a:lnTo>
                    <a:pt x="215" y="417"/>
                  </a:lnTo>
                  <a:close/>
                  <a:moveTo>
                    <a:pt x="230" y="381"/>
                  </a:moveTo>
                  <a:cubicBezTo>
                    <a:pt x="200" y="381"/>
                    <a:pt x="200" y="381"/>
                    <a:pt x="200" y="381"/>
                  </a:cubicBezTo>
                  <a:cubicBezTo>
                    <a:pt x="196" y="381"/>
                    <a:pt x="194" y="384"/>
                    <a:pt x="194" y="387"/>
                  </a:cubicBezTo>
                  <a:cubicBezTo>
                    <a:pt x="194" y="390"/>
                    <a:pt x="196" y="393"/>
                    <a:pt x="200" y="393"/>
                  </a:cubicBezTo>
                  <a:cubicBezTo>
                    <a:pt x="230" y="393"/>
                    <a:pt x="230" y="393"/>
                    <a:pt x="230" y="393"/>
                  </a:cubicBezTo>
                  <a:cubicBezTo>
                    <a:pt x="229" y="399"/>
                    <a:pt x="224" y="404"/>
                    <a:pt x="217" y="404"/>
                  </a:cubicBezTo>
                  <a:cubicBezTo>
                    <a:pt x="178" y="404"/>
                    <a:pt x="178" y="404"/>
                    <a:pt x="178" y="404"/>
                  </a:cubicBezTo>
                  <a:cubicBezTo>
                    <a:pt x="171" y="404"/>
                    <a:pt x="165" y="398"/>
                    <a:pt x="165" y="391"/>
                  </a:cubicBezTo>
                  <a:cubicBezTo>
                    <a:pt x="165" y="371"/>
                    <a:pt x="165" y="371"/>
                    <a:pt x="165" y="371"/>
                  </a:cubicBezTo>
                  <a:cubicBezTo>
                    <a:pt x="196" y="371"/>
                    <a:pt x="196" y="371"/>
                    <a:pt x="196" y="371"/>
                  </a:cubicBezTo>
                  <a:cubicBezTo>
                    <a:pt x="199" y="371"/>
                    <a:pt x="202" y="368"/>
                    <a:pt x="202" y="365"/>
                  </a:cubicBezTo>
                  <a:cubicBezTo>
                    <a:pt x="202" y="362"/>
                    <a:pt x="199" y="359"/>
                    <a:pt x="196" y="359"/>
                  </a:cubicBezTo>
                  <a:cubicBezTo>
                    <a:pt x="165" y="359"/>
                    <a:pt x="165" y="359"/>
                    <a:pt x="165" y="359"/>
                  </a:cubicBezTo>
                  <a:cubicBezTo>
                    <a:pt x="165" y="349"/>
                    <a:pt x="165" y="349"/>
                    <a:pt x="165" y="349"/>
                  </a:cubicBezTo>
                  <a:cubicBezTo>
                    <a:pt x="230" y="349"/>
                    <a:pt x="230" y="349"/>
                    <a:pt x="230" y="349"/>
                  </a:cubicBezTo>
                  <a:lnTo>
                    <a:pt x="230" y="381"/>
                  </a:lnTo>
                  <a:close/>
                  <a:moveTo>
                    <a:pt x="272" y="244"/>
                  </a:moveTo>
                  <a:cubicBezTo>
                    <a:pt x="272" y="244"/>
                    <a:pt x="272" y="244"/>
                    <a:pt x="272" y="244"/>
                  </a:cubicBezTo>
                  <a:cubicBezTo>
                    <a:pt x="272" y="244"/>
                    <a:pt x="272" y="244"/>
                    <a:pt x="272" y="244"/>
                  </a:cubicBezTo>
                  <a:cubicBezTo>
                    <a:pt x="272" y="244"/>
                    <a:pt x="272" y="245"/>
                    <a:pt x="272" y="245"/>
                  </a:cubicBezTo>
                  <a:cubicBezTo>
                    <a:pt x="270" y="247"/>
                    <a:pt x="268" y="249"/>
                    <a:pt x="266" y="251"/>
                  </a:cubicBezTo>
                  <a:cubicBezTo>
                    <a:pt x="266" y="251"/>
                    <a:pt x="266" y="251"/>
                    <a:pt x="266" y="251"/>
                  </a:cubicBezTo>
                  <a:cubicBezTo>
                    <a:pt x="253" y="268"/>
                    <a:pt x="232" y="300"/>
                    <a:pt x="230" y="337"/>
                  </a:cubicBezTo>
                  <a:cubicBezTo>
                    <a:pt x="164" y="337"/>
                    <a:pt x="164" y="337"/>
                    <a:pt x="164" y="337"/>
                  </a:cubicBezTo>
                  <a:cubicBezTo>
                    <a:pt x="163" y="300"/>
                    <a:pt x="142" y="268"/>
                    <a:pt x="129" y="251"/>
                  </a:cubicBezTo>
                  <a:cubicBezTo>
                    <a:pt x="129" y="251"/>
                    <a:pt x="128" y="251"/>
                    <a:pt x="128" y="251"/>
                  </a:cubicBezTo>
                  <a:cubicBezTo>
                    <a:pt x="126" y="249"/>
                    <a:pt x="125" y="247"/>
                    <a:pt x="123" y="245"/>
                  </a:cubicBezTo>
                  <a:cubicBezTo>
                    <a:pt x="123" y="245"/>
                    <a:pt x="123" y="244"/>
                    <a:pt x="123" y="244"/>
                  </a:cubicBezTo>
                  <a:cubicBezTo>
                    <a:pt x="123" y="244"/>
                    <a:pt x="123" y="244"/>
                    <a:pt x="123" y="244"/>
                  </a:cubicBezTo>
                  <a:cubicBezTo>
                    <a:pt x="123" y="244"/>
                    <a:pt x="123" y="244"/>
                    <a:pt x="122" y="244"/>
                  </a:cubicBezTo>
                  <a:cubicBezTo>
                    <a:pt x="110" y="228"/>
                    <a:pt x="104" y="209"/>
                    <a:pt x="104" y="189"/>
                  </a:cubicBezTo>
                  <a:cubicBezTo>
                    <a:pt x="104" y="137"/>
                    <a:pt x="146" y="95"/>
                    <a:pt x="197" y="95"/>
                  </a:cubicBezTo>
                  <a:cubicBezTo>
                    <a:pt x="249" y="95"/>
                    <a:pt x="291" y="137"/>
                    <a:pt x="291" y="189"/>
                  </a:cubicBezTo>
                  <a:cubicBezTo>
                    <a:pt x="291" y="209"/>
                    <a:pt x="284" y="228"/>
                    <a:pt x="272" y="244"/>
                  </a:cubicBezTo>
                  <a:close/>
                  <a:moveTo>
                    <a:pt x="197" y="66"/>
                  </a:moveTo>
                  <a:cubicBezTo>
                    <a:pt x="201" y="66"/>
                    <a:pt x="203" y="63"/>
                    <a:pt x="203" y="60"/>
                  </a:cubicBezTo>
                  <a:cubicBezTo>
                    <a:pt x="203" y="6"/>
                    <a:pt x="203" y="6"/>
                    <a:pt x="203" y="6"/>
                  </a:cubicBezTo>
                  <a:cubicBezTo>
                    <a:pt x="203" y="3"/>
                    <a:pt x="201" y="0"/>
                    <a:pt x="197" y="0"/>
                  </a:cubicBezTo>
                  <a:cubicBezTo>
                    <a:pt x="194" y="0"/>
                    <a:pt x="191" y="3"/>
                    <a:pt x="191" y="6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3"/>
                    <a:pt x="194" y="66"/>
                    <a:pt x="197" y="66"/>
                  </a:cubicBezTo>
                  <a:close/>
                  <a:moveTo>
                    <a:pt x="66" y="198"/>
                  </a:moveTo>
                  <a:cubicBezTo>
                    <a:pt x="66" y="194"/>
                    <a:pt x="63" y="192"/>
                    <a:pt x="60" y="192"/>
                  </a:cubicBezTo>
                  <a:cubicBezTo>
                    <a:pt x="6" y="192"/>
                    <a:pt x="6" y="192"/>
                    <a:pt x="6" y="192"/>
                  </a:cubicBezTo>
                  <a:cubicBezTo>
                    <a:pt x="3" y="192"/>
                    <a:pt x="0" y="194"/>
                    <a:pt x="0" y="198"/>
                  </a:cubicBezTo>
                  <a:cubicBezTo>
                    <a:pt x="0" y="201"/>
                    <a:pt x="3" y="204"/>
                    <a:pt x="6" y="204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3" y="204"/>
                    <a:pt x="66" y="201"/>
                    <a:pt x="66" y="198"/>
                  </a:cubicBezTo>
                  <a:close/>
                  <a:moveTo>
                    <a:pt x="389" y="192"/>
                  </a:moveTo>
                  <a:cubicBezTo>
                    <a:pt x="335" y="192"/>
                    <a:pt x="335" y="192"/>
                    <a:pt x="335" y="192"/>
                  </a:cubicBezTo>
                  <a:cubicBezTo>
                    <a:pt x="331" y="192"/>
                    <a:pt x="329" y="194"/>
                    <a:pt x="329" y="198"/>
                  </a:cubicBezTo>
                  <a:cubicBezTo>
                    <a:pt x="329" y="201"/>
                    <a:pt x="331" y="204"/>
                    <a:pt x="335" y="204"/>
                  </a:cubicBezTo>
                  <a:cubicBezTo>
                    <a:pt x="389" y="204"/>
                    <a:pt x="389" y="204"/>
                    <a:pt x="389" y="204"/>
                  </a:cubicBezTo>
                  <a:cubicBezTo>
                    <a:pt x="392" y="204"/>
                    <a:pt x="395" y="201"/>
                    <a:pt x="395" y="198"/>
                  </a:cubicBezTo>
                  <a:cubicBezTo>
                    <a:pt x="395" y="194"/>
                    <a:pt x="392" y="192"/>
                    <a:pt x="389" y="192"/>
                  </a:cubicBezTo>
                  <a:close/>
                  <a:moveTo>
                    <a:pt x="295" y="106"/>
                  </a:moveTo>
                  <a:cubicBezTo>
                    <a:pt x="296" y="106"/>
                    <a:pt x="298" y="106"/>
                    <a:pt x="299" y="105"/>
                  </a:cubicBezTo>
                  <a:cubicBezTo>
                    <a:pt x="337" y="67"/>
                    <a:pt x="337" y="67"/>
                    <a:pt x="337" y="67"/>
                  </a:cubicBezTo>
                  <a:cubicBezTo>
                    <a:pt x="339" y="64"/>
                    <a:pt x="339" y="60"/>
                    <a:pt x="337" y="58"/>
                  </a:cubicBezTo>
                  <a:cubicBezTo>
                    <a:pt x="334" y="56"/>
                    <a:pt x="331" y="56"/>
                    <a:pt x="328" y="58"/>
                  </a:cubicBezTo>
                  <a:cubicBezTo>
                    <a:pt x="290" y="96"/>
                    <a:pt x="290" y="96"/>
                    <a:pt x="290" y="96"/>
                  </a:cubicBezTo>
                  <a:cubicBezTo>
                    <a:pt x="288" y="98"/>
                    <a:pt x="288" y="102"/>
                    <a:pt x="290" y="105"/>
                  </a:cubicBezTo>
                  <a:cubicBezTo>
                    <a:pt x="291" y="106"/>
                    <a:pt x="293" y="106"/>
                    <a:pt x="295" y="106"/>
                  </a:cubicBezTo>
                  <a:close/>
                  <a:moveTo>
                    <a:pt x="96" y="105"/>
                  </a:moveTo>
                  <a:cubicBezTo>
                    <a:pt x="97" y="106"/>
                    <a:pt x="99" y="106"/>
                    <a:pt x="100" y="106"/>
                  </a:cubicBezTo>
                  <a:cubicBezTo>
                    <a:pt x="102" y="106"/>
                    <a:pt x="103" y="106"/>
                    <a:pt x="104" y="105"/>
                  </a:cubicBezTo>
                  <a:cubicBezTo>
                    <a:pt x="107" y="102"/>
                    <a:pt x="107" y="98"/>
                    <a:pt x="104" y="96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4" y="56"/>
                    <a:pt x="60" y="56"/>
                    <a:pt x="58" y="58"/>
                  </a:cubicBezTo>
                  <a:cubicBezTo>
                    <a:pt x="56" y="60"/>
                    <a:pt x="56" y="64"/>
                    <a:pt x="58" y="67"/>
                  </a:cubicBezTo>
                  <a:lnTo>
                    <a:pt x="96" y="105"/>
                  </a:lnTo>
                  <a:close/>
                  <a:moveTo>
                    <a:pt x="251" y="77"/>
                  </a:moveTo>
                  <a:cubicBezTo>
                    <a:pt x="252" y="78"/>
                    <a:pt x="252" y="78"/>
                    <a:pt x="253" y="78"/>
                  </a:cubicBezTo>
                  <a:cubicBezTo>
                    <a:pt x="256" y="78"/>
                    <a:pt x="258" y="77"/>
                    <a:pt x="259" y="74"/>
                  </a:cubicBezTo>
                  <a:cubicBezTo>
                    <a:pt x="281" y="25"/>
                    <a:pt x="281" y="25"/>
                    <a:pt x="281" y="25"/>
                  </a:cubicBezTo>
                  <a:cubicBezTo>
                    <a:pt x="282" y="22"/>
                    <a:pt x="281" y="19"/>
                    <a:pt x="278" y="17"/>
                  </a:cubicBezTo>
                  <a:cubicBezTo>
                    <a:pt x="275" y="16"/>
                    <a:pt x="271" y="17"/>
                    <a:pt x="270" y="20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6" y="73"/>
                    <a:pt x="248" y="76"/>
                    <a:pt x="251" y="77"/>
                  </a:cubicBezTo>
                  <a:close/>
                  <a:moveTo>
                    <a:pt x="74" y="136"/>
                  </a:moveTo>
                  <a:cubicBezTo>
                    <a:pt x="25" y="114"/>
                    <a:pt x="25" y="114"/>
                    <a:pt x="25" y="114"/>
                  </a:cubicBezTo>
                  <a:cubicBezTo>
                    <a:pt x="22" y="113"/>
                    <a:pt x="19" y="114"/>
                    <a:pt x="17" y="117"/>
                  </a:cubicBezTo>
                  <a:cubicBezTo>
                    <a:pt x="16" y="120"/>
                    <a:pt x="17" y="124"/>
                    <a:pt x="20" y="125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70" y="147"/>
                    <a:pt x="71" y="148"/>
                    <a:pt x="72" y="148"/>
                  </a:cubicBezTo>
                  <a:cubicBezTo>
                    <a:pt x="74" y="148"/>
                    <a:pt x="76" y="146"/>
                    <a:pt x="77" y="144"/>
                  </a:cubicBezTo>
                  <a:cubicBezTo>
                    <a:pt x="79" y="141"/>
                    <a:pt x="77" y="137"/>
                    <a:pt x="74" y="136"/>
                  </a:cubicBezTo>
                  <a:close/>
                  <a:moveTo>
                    <a:pt x="374" y="270"/>
                  </a:moveTo>
                  <a:cubicBezTo>
                    <a:pt x="325" y="248"/>
                    <a:pt x="325" y="248"/>
                    <a:pt x="325" y="248"/>
                  </a:cubicBezTo>
                  <a:cubicBezTo>
                    <a:pt x="322" y="247"/>
                    <a:pt x="319" y="248"/>
                    <a:pt x="317" y="251"/>
                  </a:cubicBezTo>
                  <a:cubicBezTo>
                    <a:pt x="316" y="254"/>
                    <a:pt x="317" y="258"/>
                    <a:pt x="320" y="259"/>
                  </a:cubicBezTo>
                  <a:cubicBezTo>
                    <a:pt x="370" y="281"/>
                    <a:pt x="370" y="281"/>
                    <a:pt x="370" y="281"/>
                  </a:cubicBezTo>
                  <a:cubicBezTo>
                    <a:pt x="370" y="281"/>
                    <a:pt x="371" y="281"/>
                    <a:pt x="372" y="281"/>
                  </a:cubicBezTo>
                  <a:cubicBezTo>
                    <a:pt x="374" y="281"/>
                    <a:pt x="376" y="280"/>
                    <a:pt x="377" y="278"/>
                  </a:cubicBezTo>
                  <a:cubicBezTo>
                    <a:pt x="379" y="275"/>
                    <a:pt x="377" y="271"/>
                    <a:pt x="374" y="270"/>
                  </a:cubicBezTo>
                  <a:close/>
                  <a:moveTo>
                    <a:pt x="65" y="242"/>
                  </a:moveTo>
                  <a:cubicBezTo>
                    <a:pt x="17" y="260"/>
                    <a:pt x="17" y="260"/>
                    <a:pt x="17" y="260"/>
                  </a:cubicBezTo>
                  <a:cubicBezTo>
                    <a:pt x="14" y="262"/>
                    <a:pt x="12" y="265"/>
                    <a:pt x="13" y="268"/>
                  </a:cubicBezTo>
                  <a:cubicBezTo>
                    <a:pt x="14" y="271"/>
                    <a:pt x="16" y="272"/>
                    <a:pt x="19" y="272"/>
                  </a:cubicBezTo>
                  <a:cubicBezTo>
                    <a:pt x="20" y="272"/>
                    <a:pt x="20" y="272"/>
                    <a:pt x="21" y="272"/>
                  </a:cubicBezTo>
                  <a:cubicBezTo>
                    <a:pt x="69" y="253"/>
                    <a:pt x="69" y="253"/>
                    <a:pt x="69" y="253"/>
                  </a:cubicBezTo>
                  <a:cubicBezTo>
                    <a:pt x="72" y="252"/>
                    <a:pt x="74" y="248"/>
                    <a:pt x="73" y="245"/>
                  </a:cubicBezTo>
                  <a:cubicBezTo>
                    <a:pt x="72" y="242"/>
                    <a:pt x="68" y="241"/>
                    <a:pt x="65" y="242"/>
                  </a:cubicBezTo>
                  <a:close/>
                  <a:moveTo>
                    <a:pt x="320" y="150"/>
                  </a:moveTo>
                  <a:cubicBezTo>
                    <a:pt x="321" y="153"/>
                    <a:pt x="323" y="154"/>
                    <a:pt x="326" y="154"/>
                  </a:cubicBezTo>
                  <a:cubicBezTo>
                    <a:pt x="326" y="154"/>
                    <a:pt x="327" y="154"/>
                    <a:pt x="328" y="154"/>
                  </a:cubicBezTo>
                  <a:cubicBezTo>
                    <a:pt x="378" y="135"/>
                    <a:pt x="378" y="135"/>
                    <a:pt x="378" y="135"/>
                  </a:cubicBezTo>
                  <a:cubicBezTo>
                    <a:pt x="381" y="133"/>
                    <a:pt x="383" y="130"/>
                    <a:pt x="381" y="127"/>
                  </a:cubicBezTo>
                  <a:cubicBezTo>
                    <a:pt x="380" y="124"/>
                    <a:pt x="377" y="122"/>
                    <a:pt x="374" y="123"/>
                  </a:cubicBezTo>
                  <a:cubicBezTo>
                    <a:pt x="324" y="143"/>
                    <a:pt x="324" y="143"/>
                    <a:pt x="324" y="143"/>
                  </a:cubicBezTo>
                  <a:cubicBezTo>
                    <a:pt x="320" y="144"/>
                    <a:pt x="319" y="147"/>
                    <a:pt x="320" y="150"/>
                  </a:cubicBezTo>
                  <a:close/>
                  <a:moveTo>
                    <a:pt x="143" y="71"/>
                  </a:moveTo>
                  <a:cubicBezTo>
                    <a:pt x="143" y="74"/>
                    <a:pt x="146" y="75"/>
                    <a:pt x="148" y="75"/>
                  </a:cubicBezTo>
                  <a:cubicBezTo>
                    <a:pt x="149" y="75"/>
                    <a:pt x="150" y="75"/>
                    <a:pt x="150" y="75"/>
                  </a:cubicBezTo>
                  <a:cubicBezTo>
                    <a:pt x="153" y="74"/>
                    <a:pt x="155" y="70"/>
                    <a:pt x="154" y="67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3" y="14"/>
                    <a:pt x="130" y="12"/>
                    <a:pt x="127" y="13"/>
                  </a:cubicBezTo>
                  <a:cubicBezTo>
                    <a:pt x="124" y="15"/>
                    <a:pt x="122" y="18"/>
                    <a:pt x="123" y="21"/>
                  </a:cubicBezTo>
                  <a:lnTo>
                    <a:pt x="143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8301;p194">
            <a:extLst>
              <a:ext uri="{FF2B5EF4-FFF2-40B4-BE49-F238E27FC236}">
                <a16:creationId xmlns:a16="http://schemas.microsoft.com/office/drawing/2014/main" id="{61833D25-FCD8-87E4-605A-899A1F4E7366}"/>
              </a:ext>
            </a:extLst>
          </p:cNvPr>
          <p:cNvSpPr/>
          <p:nvPr/>
        </p:nvSpPr>
        <p:spPr>
          <a:xfrm>
            <a:off x="7763176" y="2124979"/>
            <a:ext cx="653143" cy="6535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8310;p194">
            <a:extLst>
              <a:ext uri="{FF2B5EF4-FFF2-40B4-BE49-F238E27FC236}">
                <a16:creationId xmlns:a16="http://schemas.microsoft.com/office/drawing/2014/main" id="{1EE0E2E6-A620-EAC2-D2E1-2790F1DB72E0}"/>
              </a:ext>
            </a:extLst>
          </p:cNvPr>
          <p:cNvGrpSpPr/>
          <p:nvPr/>
        </p:nvGrpSpPr>
        <p:grpSpPr>
          <a:xfrm>
            <a:off x="7924052" y="2262200"/>
            <a:ext cx="349038" cy="405348"/>
            <a:chOff x="2029" y="1151"/>
            <a:chExt cx="199" cy="292"/>
          </a:xfrm>
        </p:grpSpPr>
        <p:sp>
          <p:nvSpPr>
            <p:cNvPr id="166" name="Google Shape;8311;p194">
              <a:extLst>
                <a:ext uri="{FF2B5EF4-FFF2-40B4-BE49-F238E27FC236}">
                  <a16:creationId xmlns:a16="http://schemas.microsoft.com/office/drawing/2014/main" id="{2542503F-D2D2-A704-D874-F1F6AEC4B503}"/>
                </a:ext>
              </a:extLst>
            </p:cNvPr>
            <p:cNvSpPr/>
            <p:nvPr/>
          </p:nvSpPr>
          <p:spPr>
            <a:xfrm>
              <a:off x="2029" y="1151"/>
              <a:ext cx="169" cy="292"/>
            </a:xfrm>
            <a:custGeom>
              <a:avLst/>
              <a:gdLst/>
              <a:ahLst/>
              <a:cxnLst/>
              <a:rect l="l" t="t" r="r" b="b"/>
              <a:pathLst>
                <a:path w="1859" h="3222" extrusionOk="0">
                  <a:moveTo>
                    <a:pt x="638" y="2796"/>
                  </a:moveTo>
                  <a:lnTo>
                    <a:pt x="638" y="2971"/>
                  </a:lnTo>
                  <a:lnTo>
                    <a:pt x="1221" y="2971"/>
                  </a:lnTo>
                  <a:lnTo>
                    <a:pt x="1221" y="2796"/>
                  </a:lnTo>
                  <a:lnTo>
                    <a:pt x="638" y="2796"/>
                  </a:lnTo>
                  <a:close/>
                  <a:moveTo>
                    <a:pt x="609" y="170"/>
                  </a:moveTo>
                  <a:lnTo>
                    <a:pt x="609" y="238"/>
                  </a:lnTo>
                  <a:lnTo>
                    <a:pt x="1250" y="238"/>
                  </a:lnTo>
                  <a:lnTo>
                    <a:pt x="1250" y="170"/>
                  </a:lnTo>
                  <a:lnTo>
                    <a:pt x="609" y="170"/>
                  </a:lnTo>
                  <a:close/>
                  <a:moveTo>
                    <a:pt x="1462" y="147"/>
                  </a:moveTo>
                  <a:lnTo>
                    <a:pt x="1443" y="150"/>
                  </a:lnTo>
                  <a:lnTo>
                    <a:pt x="1426" y="158"/>
                  </a:lnTo>
                  <a:lnTo>
                    <a:pt x="1413" y="172"/>
                  </a:lnTo>
                  <a:lnTo>
                    <a:pt x="1403" y="188"/>
                  </a:lnTo>
                  <a:lnTo>
                    <a:pt x="1401" y="207"/>
                  </a:lnTo>
                  <a:lnTo>
                    <a:pt x="1403" y="226"/>
                  </a:lnTo>
                  <a:lnTo>
                    <a:pt x="1413" y="243"/>
                  </a:lnTo>
                  <a:lnTo>
                    <a:pt x="1426" y="255"/>
                  </a:lnTo>
                  <a:lnTo>
                    <a:pt x="1443" y="263"/>
                  </a:lnTo>
                  <a:lnTo>
                    <a:pt x="1462" y="266"/>
                  </a:lnTo>
                  <a:lnTo>
                    <a:pt x="1482" y="263"/>
                  </a:lnTo>
                  <a:lnTo>
                    <a:pt x="1499" y="255"/>
                  </a:lnTo>
                  <a:lnTo>
                    <a:pt x="1511" y="243"/>
                  </a:lnTo>
                  <a:lnTo>
                    <a:pt x="1520" y="226"/>
                  </a:lnTo>
                  <a:lnTo>
                    <a:pt x="1523" y="207"/>
                  </a:lnTo>
                  <a:lnTo>
                    <a:pt x="1520" y="188"/>
                  </a:lnTo>
                  <a:lnTo>
                    <a:pt x="1511" y="172"/>
                  </a:lnTo>
                  <a:lnTo>
                    <a:pt x="1499" y="158"/>
                  </a:lnTo>
                  <a:lnTo>
                    <a:pt x="1482" y="150"/>
                  </a:lnTo>
                  <a:lnTo>
                    <a:pt x="1462" y="147"/>
                  </a:lnTo>
                  <a:close/>
                  <a:moveTo>
                    <a:pt x="238" y="0"/>
                  </a:moveTo>
                  <a:lnTo>
                    <a:pt x="1619" y="0"/>
                  </a:lnTo>
                  <a:lnTo>
                    <a:pt x="1658" y="3"/>
                  </a:lnTo>
                  <a:lnTo>
                    <a:pt x="1695" y="12"/>
                  </a:lnTo>
                  <a:lnTo>
                    <a:pt x="1729" y="26"/>
                  </a:lnTo>
                  <a:lnTo>
                    <a:pt x="1760" y="46"/>
                  </a:lnTo>
                  <a:lnTo>
                    <a:pt x="1788" y="69"/>
                  </a:lnTo>
                  <a:lnTo>
                    <a:pt x="1812" y="96"/>
                  </a:lnTo>
                  <a:lnTo>
                    <a:pt x="1831" y="127"/>
                  </a:lnTo>
                  <a:lnTo>
                    <a:pt x="1846" y="160"/>
                  </a:lnTo>
                  <a:lnTo>
                    <a:pt x="1855" y="197"/>
                  </a:lnTo>
                  <a:lnTo>
                    <a:pt x="1858" y="235"/>
                  </a:lnTo>
                  <a:lnTo>
                    <a:pt x="1858" y="873"/>
                  </a:lnTo>
                  <a:lnTo>
                    <a:pt x="1680" y="873"/>
                  </a:lnTo>
                  <a:lnTo>
                    <a:pt x="1680" y="395"/>
                  </a:lnTo>
                  <a:lnTo>
                    <a:pt x="179" y="395"/>
                  </a:lnTo>
                  <a:lnTo>
                    <a:pt x="179" y="2611"/>
                  </a:lnTo>
                  <a:lnTo>
                    <a:pt x="1680" y="2611"/>
                  </a:lnTo>
                  <a:lnTo>
                    <a:pt x="1680" y="1954"/>
                  </a:lnTo>
                  <a:lnTo>
                    <a:pt x="1859" y="1954"/>
                  </a:lnTo>
                  <a:lnTo>
                    <a:pt x="1859" y="2987"/>
                  </a:lnTo>
                  <a:lnTo>
                    <a:pt x="1856" y="3026"/>
                  </a:lnTo>
                  <a:lnTo>
                    <a:pt x="1846" y="3061"/>
                  </a:lnTo>
                  <a:lnTo>
                    <a:pt x="1831" y="3095"/>
                  </a:lnTo>
                  <a:lnTo>
                    <a:pt x="1812" y="3125"/>
                  </a:lnTo>
                  <a:lnTo>
                    <a:pt x="1788" y="3153"/>
                  </a:lnTo>
                  <a:lnTo>
                    <a:pt x="1760" y="3176"/>
                  </a:lnTo>
                  <a:lnTo>
                    <a:pt x="1730" y="3196"/>
                  </a:lnTo>
                  <a:lnTo>
                    <a:pt x="1695" y="3210"/>
                  </a:lnTo>
                  <a:lnTo>
                    <a:pt x="1658" y="3219"/>
                  </a:lnTo>
                  <a:lnTo>
                    <a:pt x="1619" y="3222"/>
                  </a:lnTo>
                  <a:lnTo>
                    <a:pt x="238" y="3222"/>
                  </a:lnTo>
                  <a:lnTo>
                    <a:pt x="200" y="3219"/>
                  </a:lnTo>
                  <a:lnTo>
                    <a:pt x="163" y="3210"/>
                  </a:lnTo>
                  <a:lnTo>
                    <a:pt x="129" y="3196"/>
                  </a:lnTo>
                  <a:lnTo>
                    <a:pt x="97" y="3176"/>
                  </a:lnTo>
                  <a:lnTo>
                    <a:pt x="70" y="3153"/>
                  </a:lnTo>
                  <a:lnTo>
                    <a:pt x="47" y="3125"/>
                  </a:lnTo>
                  <a:lnTo>
                    <a:pt x="26" y="3095"/>
                  </a:lnTo>
                  <a:lnTo>
                    <a:pt x="13" y="3061"/>
                  </a:lnTo>
                  <a:lnTo>
                    <a:pt x="3" y="3026"/>
                  </a:lnTo>
                  <a:lnTo>
                    <a:pt x="0" y="2987"/>
                  </a:lnTo>
                  <a:lnTo>
                    <a:pt x="0" y="235"/>
                  </a:lnTo>
                  <a:lnTo>
                    <a:pt x="3" y="197"/>
                  </a:lnTo>
                  <a:lnTo>
                    <a:pt x="13" y="160"/>
                  </a:lnTo>
                  <a:lnTo>
                    <a:pt x="26" y="127"/>
                  </a:lnTo>
                  <a:lnTo>
                    <a:pt x="47" y="96"/>
                  </a:lnTo>
                  <a:lnTo>
                    <a:pt x="70" y="69"/>
                  </a:lnTo>
                  <a:lnTo>
                    <a:pt x="97" y="46"/>
                  </a:lnTo>
                  <a:lnTo>
                    <a:pt x="129" y="26"/>
                  </a:lnTo>
                  <a:lnTo>
                    <a:pt x="163" y="12"/>
                  </a:lnTo>
                  <a:lnTo>
                    <a:pt x="200" y="3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312;p194">
              <a:extLst>
                <a:ext uri="{FF2B5EF4-FFF2-40B4-BE49-F238E27FC236}">
                  <a16:creationId xmlns:a16="http://schemas.microsoft.com/office/drawing/2014/main" id="{A0BF62BD-3A2B-6C69-88D9-EF3087D7E47F}"/>
                </a:ext>
              </a:extLst>
            </p:cNvPr>
            <p:cNvSpPr/>
            <p:nvPr/>
          </p:nvSpPr>
          <p:spPr>
            <a:xfrm>
              <a:off x="2102" y="1237"/>
              <a:ext cx="126" cy="117"/>
            </a:xfrm>
            <a:custGeom>
              <a:avLst/>
              <a:gdLst/>
              <a:ahLst/>
              <a:cxnLst/>
              <a:rect l="l" t="t" r="r" b="b"/>
              <a:pathLst>
                <a:path w="1382" h="1289" extrusionOk="0">
                  <a:moveTo>
                    <a:pt x="0" y="0"/>
                  </a:moveTo>
                  <a:lnTo>
                    <a:pt x="1382" y="0"/>
                  </a:lnTo>
                  <a:lnTo>
                    <a:pt x="1382" y="914"/>
                  </a:lnTo>
                  <a:lnTo>
                    <a:pt x="469" y="914"/>
                  </a:lnTo>
                  <a:lnTo>
                    <a:pt x="0" y="1289"/>
                  </a:lnTo>
                  <a:lnTo>
                    <a:pt x="161" y="914"/>
                  </a:lnTo>
                  <a:lnTo>
                    <a:pt x="0" y="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C5496A1-4F69-5343-3370-9FF2E3AF5CC5}"/>
              </a:ext>
            </a:extLst>
          </p:cNvPr>
          <p:cNvSpPr/>
          <p:nvPr/>
        </p:nvSpPr>
        <p:spPr>
          <a:xfrm>
            <a:off x="3794557" y="1933758"/>
            <a:ext cx="624961" cy="8194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7" name="Google Shape;8417;p197">
            <a:extLst>
              <a:ext uri="{FF2B5EF4-FFF2-40B4-BE49-F238E27FC236}">
                <a16:creationId xmlns:a16="http://schemas.microsoft.com/office/drawing/2014/main" id="{6985ACA7-98FA-2816-A03F-5F996CCACFBD}"/>
              </a:ext>
            </a:extLst>
          </p:cNvPr>
          <p:cNvGrpSpPr/>
          <p:nvPr/>
        </p:nvGrpSpPr>
        <p:grpSpPr>
          <a:xfrm>
            <a:off x="3848871" y="1974715"/>
            <a:ext cx="516896" cy="753164"/>
            <a:chOff x="1181" y="956"/>
            <a:chExt cx="652" cy="1005"/>
          </a:xfrm>
        </p:grpSpPr>
        <p:sp>
          <p:nvSpPr>
            <p:cNvPr id="178" name="Google Shape;8418;p197">
              <a:extLst>
                <a:ext uri="{FF2B5EF4-FFF2-40B4-BE49-F238E27FC236}">
                  <a16:creationId xmlns:a16="http://schemas.microsoft.com/office/drawing/2014/main" id="{4A7ACBFC-E5A2-2A5C-2351-3B09E7371782}"/>
                </a:ext>
              </a:extLst>
            </p:cNvPr>
            <p:cNvSpPr/>
            <p:nvPr/>
          </p:nvSpPr>
          <p:spPr>
            <a:xfrm>
              <a:off x="1476" y="1566"/>
              <a:ext cx="60" cy="34"/>
            </a:xfrm>
            <a:custGeom>
              <a:avLst/>
              <a:gdLst/>
              <a:ahLst/>
              <a:cxnLst/>
              <a:rect l="l" t="t" r="r" b="b"/>
              <a:pathLst>
                <a:path w="240" h="134" extrusionOk="0">
                  <a:moveTo>
                    <a:pt x="0" y="0"/>
                  </a:moveTo>
                  <a:lnTo>
                    <a:pt x="60" y="9"/>
                  </a:lnTo>
                  <a:lnTo>
                    <a:pt x="120" y="12"/>
                  </a:lnTo>
                  <a:lnTo>
                    <a:pt x="180" y="9"/>
                  </a:lnTo>
                  <a:lnTo>
                    <a:pt x="240" y="0"/>
                  </a:lnTo>
                  <a:lnTo>
                    <a:pt x="240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8419;p197">
              <a:extLst>
                <a:ext uri="{FF2B5EF4-FFF2-40B4-BE49-F238E27FC236}">
                  <a16:creationId xmlns:a16="http://schemas.microsoft.com/office/drawing/2014/main" id="{15886D70-AE60-0538-4C99-490E00F83C2C}"/>
                </a:ext>
              </a:extLst>
            </p:cNvPr>
            <p:cNvSpPr/>
            <p:nvPr/>
          </p:nvSpPr>
          <p:spPr>
            <a:xfrm>
              <a:off x="1181" y="1482"/>
              <a:ext cx="652" cy="479"/>
            </a:xfrm>
            <a:custGeom>
              <a:avLst/>
              <a:gdLst/>
              <a:ahLst/>
              <a:cxnLst/>
              <a:rect l="l" t="t" r="r" b="b"/>
              <a:pathLst>
                <a:path w="2608" h="1915" extrusionOk="0">
                  <a:moveTo>
                    <a:pt x="1932" y="0"/>
                  </a:moveTo>
                  <a:lnTo>
                    <a:pt x="2424" y="147"/>
                  </a:lnTo>
                  <a:lnTo>
                    <a:pt x="2463" y="161"/>
                  </a:lnTo>
                  <a:lnTo>
                    <a:pt x="2498" y="183"/>
                  </a:lnTo>
                  <a:lnTo>
                    <a:pt x="2530" y="209"/>
                  </a:lnTo>
                  <a:lnTo>
                    <a:pt x="2557" y="240"/>
                  </a:lnTo>
                  <a:lnTo>
                    <a:pt x="2579" y="274"/>
                  </a:lnTo>
                  <a:lnTo>
                    <a:pt x="2595" y="312"/>
                  </a:lnTo>
                  <a:lnTo>
                    <a:pt x="2604" y="352"/>
                  </a:lnTo>
                  <a:lnTo>
                    <a:pt x="2608" y="395"/>
                  </a:lnTo>
                  <a:lnTo>
                    <a:pt x="2608" y="610"/>
                  </a:lnTo>
                  <a:lnTo>
                    <a:pt x="2604" y="707"/>
                  </a:lnTo>
                  <a:lnTo>
                    <a:pt x="2593" y="802"/>
                  </a:lnTo>
                  <a:lnTo>
                    <a:pt x="2576" y="895"/>
                  </a:lnTo>
                  <a:lnTo>
                    <a:pt x="2553" y="987"/>
                  </a:lnTo>
                  <a:lnTo>
                    <a:pt x="2523" y="1075"/>
                  </a:lnTo>
                  <a:lnTo>
                    <a:pt x="2487" y="1159"/>
                  </a:lnTo>
                  <a:lnTo>
                    <a:pt x="2446" y="1241"/>
                  </a:lnTo>
                  <a:lnTo>
                    <a:pt x="2398" y="1321"/>
                  </a:lnTo>
                  <a:lnTo>
                    <a:pt x="2345" y="1395"/>
                  </a:lnTo>
                  <a:lnTo>
                    <a:pt x="2288" y="1466"/>
                  </a:lnTo>
                  <a:lnTo>
                    <a:pt x="2226" y="1532"/>
                  </a:lnTo>
                  <a:lnTo>
                    <a:pt x="2160" y="1595"/>
                  </a:lnTo>
                  <a:lnTo>
                    <a:pt x="2089" y="1652"/>
                  </a:lnTo>
                  <a:lnTo>
                    <a:pt x="2014" y="1705"/>
                  </a:lnTo>
                  <a:lnTo>
                    <a:pt x="1936" y="1751"/>
                  </a:lnTo>
                  <a:lnTo>
                    <a:pt x="1854" y="1793"/>
                  </a:lnTo>
                  <a:lnTo>
                    <a:pt x="1768" y="1830"/>
                  </a:lnTo>
                  <a:lnTo>
                    <a:pt x="1680" y="1859"/>
                  </a:lnTo>
                  <a:lnTo>
                    <a:pt x="1590" y="1883"/>
                  </a:lnTo>
                  <a:lnTo>
                    <a:pt x="1497" y="1901"/>
                  </a:lnTo>
                  <a:lnTo>
                    <a:pt x="1402" y="1912"/>
                  </a:lnTo>
                  <a:lnTo>
                    <a:pt x="1304" y="1915"/>
                  </a:lnTo>
                  <a:lnTo>
                    <a:pt x="1206" y="1912"/>
                  </a:lnTo>
                  <a:lnTo>
                    <a:pt x="1111" y="1901"/>
                  </a:lnTo>
                  <a:lnTo>
                    <a:pt x="1018" y="1883"/>
                  </a:lnTo>
                  <a:lnTo>
                    <a:pt x="927" y="1859"/>
                  </a:lnTo>
                  <a:lnTo>
                    <a:pt x="839" y="1830"/>
                  </a:lnTo>
                  <a:lnTo>
                    <a:pt x="754" y="1793"/>
                  </a:lnTo>
                  <a:lnTo>
                    <a:pt x="672" y="1751"/>
                  </a:lnTo>
                  <a:lnTo>
                    <a:pt x="594" y="1705"/>
                  </a:lnTo>
                  <a:lnTo>
                    <a:pt x="519" y="1652"/>
                  </a:lnTo>
                  <a:lnTo>
                    <a:pt x="448" y="1595"/>
                  </a:lnTo>
                  <a:lnTo>
                    <a:pt x="382" y="1532"/>
                  </a:lnTo>
                  <a:lnTo>
                    <a:pt x="320" y="1466"/>
                  </a:lnTo>
                  <a:lnTo>
                    <a:pt x="263" y="1395"/>
                  </a:lnTo>
                  <a:lnTo>
                    <a:pt x="210" y="1321"/>
                  </a:lnTo>
                  <a:lnTo>
                    <a:pt x="162" y="1241"/>
                  </a:lnTo>
                  <a:lnTo>
                    <a:pt x="121" y="1159"/>
                  </a:lnTo>
                  <a:lnTo>
                    <a:pt x="85" y="1075"/>
                  </a:lnTo>
                  <a:lnTo>
                    <a:pt x="55" y="987"/>
                  </a:lnTo>
                  <a:lnTo>
                    <a:pt x="32" y="895"/>
                  </a:lnTo>
                  <a:lnTo>
                    <a:pt x="14" y="802"/>
                  </a:lnTo>
                  <a:lnTo>
                    <a:pt x="3" y="707"/>
                  </a:lnTo>
                  <a:lnTo>
                    <a:pt x="0" y="610"/>
                  </a:lnTo>
                  <a:lnTo>
                    <a:pt x="0" y="395"/>
                  </a:lnTo>
                  <a:lnTo>
                    <a:pt x="3" y="352"/>
                  </a:lnTo>
                  <a:lnTo>
                    <a:pt x="13" y="312"/>
                  </a:lnTo>
                  <a:lnTo>
                    <a:pt x="29" y="274"/>
                  </a:lnTo>
                  <a:lnTo>
                    <a:pt x="51" y="240"/>
                  </a:lnTo>
                  <a:lnTo>
                    <a:pt x="78" y="209"/>
                  </a:lnTo>
                  <a:lnTo>
                    <a:pt x="110" y="183"/>
                  </a:lnTo>
                  <a:lnTo>
                    <a:pt x="145" y="161"/>
                  </a:lnTo>
                  <a:lnTo>
                    <a:pt x="184" y="147"/>
                  </a:lnTo>
                  <a:lnTo>
                    <a:pt x="673" y="1"/>
                  </a:lnTo>
                  <a:lnTo>
                    <a:pt x="722" y="57"/>
                  </a:lnTo>
                  <a:lnTo>
                    <a:pt x="773" y="110"/>
                  </a:lnTo>
                  <a:lnTo>
                    <a:pt x="644" y="148"/>
                  </a:lnTo>
                  <a:lnTo>
                    <a:pt x="657" y="198"/>
                  </a:lnTo>
                  <a:lnTo>
                    <a:pt x="671" y="254"/>
                  </a:lnTo>
                  <a:lnTo>
                    <a:pt x="687" y="317"/>
                  </a:lnTo>
                  <a:lnTo>
                    <a:pt x="704" y="385"/>
                  </a:lnTo>
                  <a:lnTo>
                    <a:pt x="722" y="457"/>
                  </a:lnTo>
                  <a:lnTo>
                    <a:pt x="740" y="533"/>
                  </a:lnTo>
                  <a:lnTo>
                    <a:pt x="760" y="613"/>
                  </a:lnTo>
                  <a:lnTo>
                    <a:pt x="781" y="695"/>
                  </a:lnTo>
                  <a:lnTo>
                    <a:pt x="802" y="779"/>
                  </a:lnTo>
                  <a:lnTo>
                    <a:pt x="822" y="865"/>
                  </a:lnTo>
                  <a:lnTo>
                    <a:pt x="843" y="950"/>
                  </a:lnTo>
                  <a:lnTo>
                    <a:pt x="864" y="1037"/>
                  </a:lnTo>
                  <a:lnTo>
                    <a:pt x="885" y="1121"/>
                  </a:lnTo>
                  <a:lnTo>
                    <a:pt x="904" y="1206"/>
                  </a:lnTo>
                  <a:lnTo>
                    <a:pt x="924" y="1288"/>
                  </a:lnTo>
                  <a:lnTo>
                    <a:pt x="942" y="1366"/>
                  </a:lnTo>
                  <a:lnTo>
                    <a:pt x="959" y="1442"/>
                  </a:lnTo>
                  <a:lnTo>
                    <a:pt x="976" y="1514"/>
                  </a:lnTo>
                  <a:lnTo>
                    <a:pt x="991" y="1581"/>
                  </a:lnTo>
                  <a:lnTo>
                    <a:pt x="1004" y="1642"/>
                  </a:lnTo>
                  <a:lnTo>
                    <a:pt x="1017" y="1699"/>
                  </a:lnTo>
                  <a:lnTo>
                    <a:pt x="1026" y="1746"/>
                  </a:lnTo>
                  <a:lnTo>
                    <a:pt x="1079" y="1759"/>
                  </a:lnTo>
                  <a:lnTo>
                    <a:pt x="1134" y="1768"/>
                  </a:lnTo>
                  <a:lnTo>
                    <a:pt x="1189" y="1776"/>
                  </a:lnTo>
                  <a:lnTo>
                    <a:pt x="1051" y="1449"/>
                  </a:lnTo>
                  <a:lnTo>
                    <a:pt x="1184" y="560"/>
                  </a:lnTo>
                  <a:lnTo>
                    <a:pt x="1425" y="560"/>
                  </a:lnTo>
                  <a:lnTo>
                    <a:pt x="1557" y="1449"/>
                  </a:lnTo>
                  <a:lnTo>
                    <a:pt x="1419" y="1776"/>
                  </a:lnTo>
                  <a:lnTo>
                    <a:pt x="1500" y="1765"/>
                  </a:lnTo>
                  <a:lnTo>
                    <a:pt x="1579" y="1748"/>
                  </a:lnTo>
                  <a:lnTo>
                    <a:pt x="1589" y="1699"/>
                  </a:lnTo>
                  <a:lnTo>
                    <a:pt x="1601" y="1644"/>
                  </a:lnTo>
                  <a:lnTo>
                    <a:pt x="1614" y="1581"/>
                  </a:lnTo>
                  <a:lnTo>
                    <a:pt x="1629" y="1515"/>
                  </a:lnTo>
                  <a:lnTo>
                    <a:pt x="1646" y="1443"/>
                  </a:lnTo>
                  <a:lnTo>
                    <a:pt x="1663" y="1367"/>
                  </a:lnTo>
                  <a:lnTo>
                    <a:pt x="1682" y="1288"/>
                  </a:lnTo>
                  <a:lnTo>
                    <a:pt x="1701" y="1206"/>
                  </a:lnTo>
                  <a:lnTo>
                    <a:pt x="1721" y="1123"/>
                  </a:lnTo>
                  <a:lnTo>
                    <a:pt x="1742" y="1037"/>
                  </a:lnTo>
                  <a:lnTo>
                    <a:pt x="1762" y="950"/>
                  </a:lnTo>
                  <a:lnTo>
                    <a:pt x="1783" y="865"/>
                  </a:lnTo>
                  <a:lnTo>
                    <a:pt x="1804" y="779"/>
                  </a:lnTo>
                  <a:lnTo>
                    <a:pt x="1825" y="695"/>
                  </a:lnTo>
                  <a:lnTo>
                    <a:pt x="1845" y="613"/>
                  </a:lnTo>
                  <a:lnTo>
                    <a:pt x="1865" y="533"/>
                  </a:lnTo>
                  <a:lnTo>
                    <a:pt x="1883" y="456"/>
                  </a:lnTo>
                  <a:lnTo>
                    <a:pt x="1902" y="384"/>
                  </a:lnTo>
                  <a:lnTo>
                    <a:pt x="1919" y="317"/>
                  </a:lnTo>
                  <a:lnTo>
                    <a:pt x="1935" y="254"/>
                  </a:lnTo>
                  <a:lnTo>
                    <a:pt x="1948" y="197"/>
                  </a:lnTo>
                  <a:lnTo>
                    <a:pt x="1962" y="148"/>
                  </a:lnTo>
                  <a:lnTo>
                    <a:pt x="1833" y="109"/>
                  </a:lnTo>
                  <a:lnTo>
                    <a:pt x="1883" y="57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8420;p197">
              <a:extLst>
                <a:ext uri="{FF2B5EF4-FFF2-40B4-BE49-F238E27FC236}">
                  <a16:creationId xmlns:a16="http://schemas.microsoft.com/office/drawing/2014/main" id="{69773582-9C20-9604-529E-031AEE0C648C}"/>
                </a:ext>
              </a:extLst>
            </p:cNvPr>
            <p:cNvSpPr/>
            <p:nvPr/>
          </p:nvSpPr>
          <p:spPr>
            <a:xfrm>
              <a:off x="1259" y="956"/>
              <a:ext cx="495" cy="580"/>
            </a:xfrm>
            <a:custGeom>
              <a:avLst/>
              <a:gdLst/>
              <a:ahLst/>
              <a:cxnLst/>
              <a:rect l="l" t="t" r="r" b="b"/>
              <a:pathLst>
                <a:path w="1980" h="2320" extrusionOk="0">
                  <a:moveTo>
                    <a:pt x="998" y="520"/>
                  </a:moveTo>
                  <a:lnTo>
                    <a:pt x="997" y="523"/>
                  </a:lnTo>
                  <a:lnTo>
                    <a:pt x="991" y="530"/>
                  </a:lnTo>
                  <a:lnTo>
                    <a:pt x="981" y="542"/>
                  </a:lnTo>
                  <a:lnTo>
                    <a:pt x="966" y="557"/>
                  </a:lnTo>
                  <a:lnTo>
                    <a:pt x="947" y="575"/>
                  </a:lnTo>
                  <a:lnTo>
                    <a:pt x="921" y="597"/>
                  </a:lnTo>
                  <a:lnTo>
                    <a:pt x="891" y="622"/>
                  </a:lnTo>
                  <a:lnTo>
                    <a:pt x="854" y="647"/>
                  </a:lnTo>
                  <a:lnTo>
                    <a:pt x="811" y="675"/>
                  </a:lnTo>
                  <a:lnTo>
                    <a:pt x="762" y="706"/>
                  </a:lnTo>
                  <a:lnTo>
                    <a:pt x="705" y="735"/>
                  </a:lnTo>
                  <a:lnTo>
                    <a:pt x="641" y="766"/>
                  </a:lnTo>
                  <a:lnTo>
                    <a:pt x="570" y="798"/>
                  </a:lnTo>
                  <a:lnTo>
                    <a:pt x="573" y="795"/>
                  </a:lnTo>
                  <a:lnTo>
                    <a:pt x="581" y="790"/>
                  </a:lnTo>
                  <a:lnTo>
                    <a:pt x="594" y="781"/>
                  </a:lnTo>
                  <a:lnTo>
                    <a:pt x="610" y="767"/>
                  </a:lnTo>
                  <a:lnTo>
                    <a:pt x="628" y="749"/>
                  </a:lnTo>
                  <a:lnTo>
                    <a:pt x="647" y="727"/>
                  </a:lnTo>
                  <a:lnTo>
                    <a:pt x="668" y="700"/>
                  </a:lnTo>
                  <a:lnTo>
                    <a:pt x="690" y="669"/>
                  </a:lnTo>
                  <a:lnTo>
                    <a:pt x="711" y="633"/>
                  </a:lnTo>
                  <a:lnTo>
                    <a:pt x="731" y="592"/>
                  </a:lnTo>
                  <a:lnTo>
                    <a:pt x="728" y="592"/>
                  </a:lnTo>
                  <a:lnTo>
                    <a:pt x="721" y="594"/>
                  </a:lnTo>
                  <a:lnTo>
                    <a:pt x="710" y="596"/>
                  </a:lnTo>
                  <a:lnTo>
                    <a:pt x="694" y="598"/>
                  </a:lnTo>
                  <a:lnTo>
                    <a:pt x="676" y="603"/>
                  </a:lnTo>
                  <a:lnTo>
                    <a:pt x="655" y="609"/>
                  </a:lnTo>
                  <a:lnTo>
                    <a:pt x="630" y="617"/>
                  </a:lnTo>
                  <a:lnTo>
                    <a:pt x="605" y="628"/>
                  </a:lnTo>
                  <a:lnTo>
                    <a:pt x="577" y="640"/>
                  </a:lnTo>
                  <a:lnTo>
                    <a:pt x="547" y="656"/>
                  </a:lnTo>
                  <a:lnTo>
                    <a:pt x="518" y="673"/>
                  </a:lnTo>
                  <a:lnTo>
                    <a:pt x="489" y="695"/>
                  </a:lnTo>
                  <a:lnTo>
                    <a:pt x="459" y="719"/>
                  </a:lnTo>
                  <a:lnTo>
                    <a:pt x="430" y="749"/>
                  </a:lnTo>
                  <a:lnTo>
                    <a:pt x="402" y="781"/>
                  </a:lnTo>
                  <a:lnTo>
                    <a:pt x="375" y="817"/>
                  </a:lnTo>
                  <a:lnTo>
                    <a:pt x="349" y="859"/>
                  </a:lnTo>
                  <a:lnTo>
                    <a:pt x="327" y="904"/>
                  </a:lnTo>
                  <a:lnTo>
                    <a:pt x="308" y="956"/>
                  </a:lnTo>
                  <a:lnTo>
                    <a:pt x="291" y="1012"/>
                  </a:lnTo>
                  <a:lnTo>
                    <a:pt x="282" y="1056"/>
                  </a:lnTo>
                  <a:lnTo>
                    <a:pt x="278" y="1101"/>
                  </a:lnTo>
                  <a:lnTo>
                    <a:pt x="275" y="1119"/>
                  </a:lnTo>
                  <a:lnTo>
                    <a:pt x="266" y="1137"/>
                  </a:lnTo>
                  <a:lnTo>
                    <a:pt x="254" y="1150"/>
                  </a:lnTo>
                  <a:lnTo>
                    <a:pt x="237" y="1160"/>
                  </a:lnTo>
                  <a:lnTo>
                    <a:pt x="218" y="1163"/>
                  </a:lnTo>
                  <a:lnTo>
                    <a:pt x="215" y="1165"/>
                  </a:lnTo>
                  <a:lnTo>
                    <a:pt x="210" y="1165"/>
                  </a:lnTo>
                  <a:lnTo>
                    <a:pt x="206" y="1166"/>
                  </a:lnTo>
                  <a:lnTo>
                    <a:pt x="203" y="1166"/>
                  </a:lnTo>
                  <a:lnTo>
                    <a:pt x="184" y="1176"/>
                  </a:lnTo>
                  <a:lnTo>
                    <a:pt x="171" y="1188"/>
                  </a:lnTo>
                  <a:lnTo>
                    <a:pt x="160" y="1203"/>
                  </a:lnTo>
                  <a:lnTo>
                    <a:pt x="151" y="1218"/>
                  </a:lnTo>
                  <a:lnTo>
                    <a:pt x="145" y="1234"/>
                  </a:lnTo>
                  <a:lnTo>
                    <a:pt x="140" y="1248"/>
                  </a:lnTo>
                  <a:lnTo>
                    <a:pt x="134" y="1281"/>
                  </a:lnTo>
                  <a:lnTo>
                    <a:pt x="133" y="1315"/>
                  </a:lnTo>
                  <a:lnTo>
                    <a:pt x="135" y="1351"/>
                  </a:lnTo>
                  <a:lnTo>
                    <a:pt x="141" y="1387"/>
                  </a:lnTo>
                  <a:lnTo>
                    <a:pt x="152" y="1424"/>
                  </a:lnTo>
                  <a:lnTo>
                    <a:pt x="168" y="1464"/>
                  </a:lnTo>
                  <a:lnTo>
                    <a:pt x="189" y="1500"/>
                  </a:lnTo>
                  <a:lnTo>
                    <a:pt x="211" y="1529"/>
                  </a:lnTo>
                  <a:lnTo>
                    <a:pt x="234" y="1555"/>
                  </a:lnTo>
                  <a:lnTo>
                    <a:pt x="259" y="1574"/>
                  </a:lnTo>
                  <a:lnTo>
                    <a:pt x="282" y="1588"/>
                  </a:lnTo>
                  <a:lnTo>
                    <a:pt x="305" y="1596"/>
                  </a:lnTo>
                  <a:lnTo>
                    <a:pt x="327" y="1599"/>
                  </a:lnTo>
                  <a:lnTo>
                    <a:pt x="347" y="1603"/>
                  </a:lnTo>
                  <a:lnTo>
                    <a:pt x="365" y="1610"/>
                  </a:lnTo>
                  <a:lnTo>
                    <a:pt x="381" y="1622"/>
                  </a:lnTo>
                  <a:lnTo>
                    <a:pt x="391" y="1639"/>
                  </a:lnTo>
                  <a:lnTo>
                    <a:pt x="415" y="1692"/>
                  </a:lnTo>
                  <a:lnTo>
                    <a:pt x="443" y="1746"/>
                  </a:lnTo>
                  <a:lnTo>
                    <a:pt x="473" y="1798"/>
                  </a:lnTo>
                  <a:lnTo>
                    <a:pt x="504" y="1850"/>
                  </a:lnTo>
                  <a:lnTo>
                    <a:pt x="539" y="1900"/>
                  </a:lnTo>
                  <a:lnTo>
                    <a:pt x="575" y="1947"/>
                  </a:lnTo>
                  <a:lnTo>
                    <a:pt x="614" y="1991"/>
                  </a:lnTo>
                  <a:lnTo>
                    <a:pt x="655" y="2033"/>
                  </a:lnTo>
                  <a:lnTo>
                    <a:pt x="698" y="2071"/>
                  </a:lnTo>
                  <a:lnTo>
                    <a:pt x="743" y="2105"/>
                  </a:lnTo>
                  <a:lnTo>
                    <a:pt x="789" y="2133"/>
                  </a:lnTo>
                  <a:lnTo>
                    <a:pt x="837" y="2157"/>
                  </a:lnTo>
                  <a:lnTo>
                    <a:pt x="887" y="2174"/>
                  </a:lnTo>
                  <a:lnTo>
                    <a:pt x="937" y="2185"/>
                  </a:lnTo>
                  <a:lnTo>
                    <a:pt x="990" y="2188"/>
                  </a:lnTo>
                  <a:lnTo>
                    <a:pt x="1042" y="2185"/>
                  </a:lnTo>
                  <a:lnTo>
                    <a:pt x="1094" y="2174"/>
                  </a:lnTo>
                  <a:lnTo>
                    <a:pt x="1143" y="2157"/>
                  </a:lnTo>
                  <a:lnTo>
                    <a:pt x="1190" y="2133"/>
                  </a:lnTo>
                  <a:lnTo>
                    <a:pt x="1237" y="2105"/>
                  </a:lnTo>
                  <a:lnTo>
                    <a:pt x="1282" y="2071"/>
                  </a:lnTo>
                  <a:lnTo>
                    <a:pt x="1325" y="2033"/>
                  </a:lnTo>
                  <a:lnTo>
                    <a:pt x="1365" y="1991"/>
                  </a:lnTo>
                  <a:lnTo>
                    <a:pt x="1404" y="1947"/>
                  </a:lnTo>
                  <a:lnTo>
                    <a:pt x="1441" y="1900"/>
                  </a:lnTo>
                  <a:lnTo>
                    <a:pt x="1475" y="1850"/>
                  </a:lnTo>
                  <a:lnTo>
                    <a:pt x="1507" y="1798"/>
                  </a:lnTo>
                  <a:lnTo>
                    <a:pt x="1537" y="1746"/>
                  </a:lnTo>
                  <a:lnTo>
                    <a:pt x="1564" y="1692"/>
                  </a:lnTo>
                  <a:lnTo>
                    <a:pt x="1589" y="1639"/>
                  </a:lnTo>
                  <a:lnTo>
                    <a:pt x="1598" y="1623"/>
                  </a:lnTo>
                  <a:lnTo>
                    <a:pt x="1612" y="1611"/>
                  </a:lnTo>
                  <a:lnTo>
                    <a:pt x="1629" y="1604"/>
                  </a:lnTo>
                  <a:lnTo>
                    <a:pt x="1651" y="1599"/>
                  </a:lnTo>
                  <a:lnTo>
                    <a:pt x="1673" y="1596"/>
                  </a:lnTo>
                  <a:lnTo>
                    <a:pt x="1696" y="1588"/>
                  </a:lnTo>
                  <a:lnTo>
                    <a:pt x="1721" y="1574"/>
                  </a:lnTo>
                  <a:lnTo>
                    <a:pt x="1745" y="1555"/>
                  </a:lnTo>
                  <a:lnTo>
                    <a:pt x="1770" y="1529"/>
                  </a:lnTo>
                  <a:lnTo>
                    <a:pt x="1792" y="1500"/>
                  </a:lnTo>
                  <a:lnTo>
                    <a:pt x="1811" y="1464"/>
                  </a:lnTo>
                  <a:lnTo>
                    <a:pt x="1827" y="1424"/>
                  </a:lnTo>
                  <a:lnTo>
                    <a:pt x="1839" y="1384"/>
                  </a:lnTo>
                  <a:lnTo>
                    <a:pt x="1845" y="1343"/>
                  </a:lnTo>
                  <a:lnTo>
                    <a:pt x="1847" y="1307"/>
                  </a:lnTo>
                  <a:lnTo>
                    <a:pt x="1844" y="1271"/>
                  </a:lnTo>
                  <a:lnTo>
                    <a:pt x="1837" y="1240"/>
                  </a:lnTo>
                  <a:lnTo>
                    <a:pt x="1826" y="1215"/>
                  </a:lnTo>
                  <a:lnTo>
                    <a:pt x="1812" y="1193"/>
                  </a:lnTo>
                  <a:lnTo>
                    <a:pt x="1796" y="1177"/>
                  </a:lnTo>
                  <a:lnTo>
                    <a:pt x="1778" y="1166"/>
                  </a:lnTo>
                  <a:lnTo>
                    <a:pt x="1773" y="1166"/>
                  </a:lnTo>
                  <a:lnTo>
                    <a:pt x="1770" y="1165"/>
                  </a:lnTo>
                  <a:lnTo>
                    <a:pt x="1765" y="1165"/>
                  </a:lnTo>
                  <a:lnTo>
                    <a:pt x="1761" y="1163"/>
                  </a:lnTo>
                  <a:lnTo>
                    <a:pt x="1743" y="1160"/>
                  </a:lnTo>
                  <a:lnTo>
                    <a:pt x="1727" y="1150"/>
                  </a:lnTo>
                  <a:lnTo>
                    <a:pt x="1713" y="1137"/>
                  </a:lnTo>
                  <a:lnTo>
                    <a:pt x="1705" y="1119"/>
                  </a:lnTo>
                  <a:lnTo>
                    <a:pt x="1701" y="1101"/>
                  </a:lnTo>
                  <a:lnTo>
                    <a:pt x="1696" y="1053"/>
                  </a:lnTo>
                  <a:lnTo>
                    <a:pt x="1688" y="1007"/>
                  </a:lnTo>
                  <a:lnTo>
                    <a:pt x="1646" y="993"/>
                  </a:lnTo>
                  <a:lnTo>
                    <a:pt x="1600" y="976"/>
                  </a:lnTo>
                  <a:lnTo>
                    <a:pt x="1551" y="957"/>
                  </a:lnTo>
                  <a:lnTo>
                    <a:pt x="1498" y="932"/>
                  </a:lnTo>
                  <a:lnTo>
                    <a:pt x="1444" y="905"/>
                  </a:lnTo>
                  <a:lnTo>
                    <a:pt x="1388" y="874"/>
                  </a:lnTo>
                  <a:lnTo>
                    <a:pt x="1331" y="838"/>
                  </a:lnTo>
                  <a:lnTo>
                    <a:pt x="1273" y="798"/>
                  </a:lnTo>
                  <a:lnTo>
                    <a:pt x="1216" y="754"/>
                  </a:lnTo>
                  <a:lnTo>
                    <a:pt x="1160" y="704"/>
                  </a:lnTo>
                  <a:lnTo>
                    <a:pt x="1103" y="649"/>
                  </a:lnTo>
                  <a:lnTo>
                    <a:pt x="1050" y="587"/>
                  </a:lnTo>
                  <a:lnTo>
                    <a:pt x="998" y="520"/>
                  </a:lnTo>
                  <a:close/>
                  <a:moveTo>
                    <a:pt x="1185" y="0"/>
                  </a:moveTo>
                  <a:lnTo>
                    <a:pt x="1243" y="4"/>
                  </a:lnTo>
                  <a:lnTo>
                    <a:pt x="1303" y="13"/>
                  </a:lnTo>
                  <a:lnTo>
                    <a:pt x="1366" y="25"/>
                  </a:lnTo>
                  <a:lnTo>
                    <a:pt x="1433" y="44"/>
                  </a:lnTo>
                  <a:lnTo>
                    <a:pt x="1431" y="46"/>
                  </a:lnTo>
                  <a:lnTo>
                    <a:pt x="1421" y="48"/>
                  </a:lnTo>
                  <a:lnTo>
                    <a:pt x="1408" y="52"/>
                  </a:lnTo>
                  <a:lnTo>
                    <a:pt x="1389" y="58"/>
                  </a:lnTo>
                  <a:lnTo>
                    <a:pt x="1369" y="64"/>
                  </a:lnTo>
                  <a:lnTo>
                    <a:pt x="1347" y="72"/>
                  </a:lnTo>
                  <a:lnTo>
                    <a:pt x="1323" y="81"/>
                  </a:lnTo>
                  <a:lnTo>
                    <a:pt x="1300" y="91"/>
                  </a:lnTo>
                  <a:lnTo>
                    <a:pt x="1279" y="101"/>
                  </a:lnTo>
                  <a:lnTo>
                    <a:pt x="1260" y="112"/>
                  </a:lnTo>
                  <a:lnTo>
                    <a:pt x="1243" y="121"/>
                  </a:lnTo>
                  <a:lnTo>
                    <a:pt x="1248" y="121"/>
                  </a:lnTo>
                  <a:lnTo>
                    <a:pt x="1260" y="121"/>
                  </a:lnTo>
                  <a:lnTo>
                    <a:pt x="1281" y="121"/>
                  </a:lnTo>
                  <a:lnTo>
                    <a:pt x="1306" y="120"/>
                  </a:lnTo>
                  <a:lnTo>
                    <a:pt x="1337" y="119"/>
                  </a:lnTo>
                  <a:lnTo>
                    <a:pt x="1370" y="115"/>
                  </a:lnTo>
                  <a:lnTo>
                    <a:pt x="1407" y="112"/>
                  </a:lnTo>
                  <a:lnTo>
                    <a:pt x="1443" y="104"/>
                  </a:lnTo>
                  <a:lnTo>
                    <a:pt x="1481" y="96"/>
                  </a:lnTo>
                  <a:lnTo>
                    <a:pt x="1517" y="86"/>
                  </a:lnTo>
                  <a:lnTo>
                    <a:pt x="1550" y="71"/>
                  </a:lnTo>
                  <a:lnTo>
                    <a:pt x="1551" y="75"/>
                  </a:lnTo>
                  <a:lnTo>
                    <a:pt x="1554" y="84"/>
                  </a:lnTo>
                  <a:lnTo>
                    <a:pt x="1558" y="98"/>
                  </a:lnTo>
                  <a:lnTo>
                    <a:pt x="1564" y="117"/>
                  </a:lnTo>
                  <a:lnTo>
                    <a:pt x="1570" y="139"/>
                  </a:lnTo>
                  <a:lnTo>
                    <a:pt x="1578" y="164"/>
                  </a:lnTo>
                  <a:lnTo>
                    <a:pt x="1585" y="192"/>
                  </a:lnTo>
                  <a:lnTo>
                    <a:pt x="1592" y="222"/>
                  </a:lnTo>
                  <a:lnTo>
                    <a:pt x="1598" y="252"/>
                  </a:lnTo>
                  <a:lnTo>
                    <a:pt x="1605" y="284"/>
                  </a:lnTo>
                  <a:lnTo>
                    <a:pt x="1609" y="315"/>
                  </a:lnTo>
                  <a:lnTo>
                    <a:pt x="1614" y="344"/>
                  </a:lnTo>
                  <a:lnTo>
                    <a:pt x="1616" y="357"/>
                  </a:lnTo>
                  <a:lnTo>
                    <a:pt x="1617" y="371"/>
                  </a:lnTo>
                  <a:lnTo>
                    <a:pt x="1622" y="350"/>
                  </a:lnTo>
                  <a:lnTo>
                    <a:pt x="1672" y="139"/>
                  </a:lnTo>
                  <a:lnTo>
                    <a:pt x="1673" y="141"/>
                  </a:lnTo>
                  <a:lnTo>
                    <a:pt x="1678" y="150"/>
                  </a:lnTo>
                  <a:lnTo>
                    <a:pt x="1685" y="163"/>
                  </a:lnTo>
                  <a:lnTo>
                    <a:pt x="1694" y="183"/>
                  </a:lnTo>
                  <a:lnTo>
                    <a:pt x="1705" y="207"/>
                  </a:lnTo>
                  <a:lnTo>
                    <a:pt x="1718" y="235"/>
                  </a:lnTo>
                  <a:lnTo>
                    <a:pt x="1732" y="268"/>
                  </a:lnTo>
                  <a:lnTo>
                    <a:pt x="1746" y="305"/>
                  </a:lnTo>
                  <a:lnTo>
                    <a:pt x="1760" y="346"/>
                  </a:lnTo>
                  <a:lnTo>
                    <a:pt x="1774" y="392"/>
                  </a:lnTo>
                  <a:lnTo>
                    <a:pt x="1789" y="439"/>
                  </a:lnTo>
                  <a:lnTo>
                    <a:pt x="1803" y="491"/>
                  </a:lnTo>
                  <a:lnTo>
                    <a:pt x="1815" y="546"/>
                  </a:lnTo>
                  <a:lnTo>
                    <a:pt x="1825" y="602"/>
                  </a:lnTo>
                  <a:lnTo>
                    <a:pt x="1834" y="669"/>
                  </a:lnTo>
                  <a:lnTo>
                    <a:pt x="1842" y="740"/>
                  </a:lnTo>
                  <a:lnTo>
                    <a:pt x="1845" y="815"/>
                  </a:lnTo>
                  <a:lnTo>
                    <a:pt x="1847" y="891"/>
                  </a:lnTo>
                  <a:lnTo>
                    <a:pt x="1842" y="969"/>
                  </a:lnTo>
                  <a:lnTo>
                    <a:pt x="1833" y="1045"/>
                  </a:lnTo>
                  <a:lnTo>
                    <a:pt x="1864" y="1062"/>
                  </a:lnTo>
                  <a:lnTo>
                    <a:pt x="1892" y="1083"/>
                  </a:lnTo>
                  <a:lnTo>
                    <a:pt x="1916" y="1108"/>
                  </a:lnTo>
                  <a:lnTo>
                    <a:pt x="1937" y="1138"/>
                  </a:lnTo>
                  <a:lnTo>
                    <a:pt x="1953" y="1171"/>
                  </a:lnTo>
                  <a:lnTo>
                    <a:pt x="1966" y="1207"/>
                  </a:lnTo>
                  <a:lnTo>
                    <a:pt x="1975" y="1247"/>
                  </a:lnTo>
                  <a:lnTo>
                    <a:pt x="1980" y="1288"/>
                  </a:lnTo>
                  <a:lnTo>
                    <a:pt x="1980" y="1331"/>
                  </a:lnTo>
                  <a:lnTo>
                    <a:pt x="1976" y="1376"/>
                  </a:lnTo>
                  <a:lnTo>
                    <a:pt x="1966" y="1421"/>
                  </a:lnTo>
                  <a:lnTo>
                    <a:pt x="1953" y="1468"/>
                  </a:lnTo>
                  <a:lnTo>
                    <a:pt x="1932" y="1518"/>
                  </a:lnTo>
                  <a:lnTo>
                    <a:pt x="1908" y="1563"/>
                  </a:lnTo>
                  <a:lnTo>
                    <a:pt x="1878" y="1605"/>
                  </a:lnTo>
                  <a:lnTo>
                    <a:pt x="1847" y="1642"/>
                  </a:lnTo>
                  <a:lnTo>
                    <a:pt x="1811" y="1672"/>
                  </a:lnTo>
                  <a:lnTo>
                    <a:pt x="1773" y="1698"/>
                  </a:lnTo>
                  <a:lnTo>
                    <a:pt x="1734" y="1716"/>
                  </a:lnTo>
                  <a:lnTo>
                    <a:pt x="1694" y="1728"/>
                  </a:lnTo>
                  <a:lnTo>
                    <a:pt x="1664" y="1787"/>
                  </a:lnTo>
                  <a:lnTo>
                    <a:pt x="1633" y="1845"/>
                  </a:lnTo>
                  <a:lnTo>
                    <a:pt x="1598" y="1902"/>
                  </a:lnTo>
                  <a:lnTo>
                    <a:pt x="1561" y="1958"/>
                  </a:lnTo>
                  <a:lnTo>
                    <a:pt x="1521" y="2012"/>
                  </a:lnTo>
                  <a:lnTo>
                    <a:pt x="1479" y="2064"/>
                  </a:lnTo>
                  <a:lnTo>
                    <a:pt x="1432" y="2111"/>
                  </a:lnTo>
                  <a:lnTo>
                    <a:pt x="1385" y="2157"/>
                  </a:lnTo>
                  <a:lnTo>
                    <a:pt x="1334" y="2197"/>
                  </a:lnTo>
                  <a:lnTo>
                    <a:pt x="1283" y="2232"/>
                  </a:lnTo>
                  <a:lnTo>
                    <a:pt x="1228" y="2263"/>
                  </a:lnTo>
                  <a:lnTo>
                    <a:pt x="1172" y="2287"/>
                  </a:lnTo>
                  <a:lnTo>
                    <a:pt x="1113" y="2306"/>
                  </a:lnTo>
                  <a:lnTo>
                    <a:pt x="1052" y="2317"/>
                  </a:lnTo>
                  <a:lnTo>
                    <a:pt x="990" y="2320"/>
                  </a:lnTo>
                  <a:lnTo>
                    <a:pt x="927" y="2317"/>
                  </a:lnTo>
                  <a:lnTo>
                    <a:pt x="866" y="2306"/>
                  </a:lnTo>
                  <a:lnTo>
                    <a:pt x="808" y="2287"/>
                  </a:lnTo>
                  <a:lnTo>
                    <a:pt x="751" y="2263"/>
                  </a:lnTo>
                  <a:lnTo>
                    <a:pt x="696" y="2232"/>
                  </a:lnTo>
                  <a:lnTo>
                    <a:pt x="645" y="2197"/>
                  </a:lnTo>
                  <a:lnTo>
                    <a:pt x="595" y="2157"/>
                  </a:lnTo>
                  <a:lnTo>
                    <a:pt x="546" y="2111"/>
                  </a:lnTo>
                  <a:lnTo>
                    <a:pt x="501" y="2062"/>
                  </a:lnTo>
                  <a:lnTo>
                    <a:pt x="458" y="2011"/>
                  </a:lnTo>
                  <a:lnTo>
                    <a:pt x="418" y="1957"/>
                  </a:lnTo>
                  <a:lnTo>
                    <a:pt x="381" y="1902"/>
                  </a:lnTo>
                  <a:lnTo>
                    <a:pt x="346" y="1845"/>
                  </a:lnTo>
                  <a:lnTo>
                    <a:pt x="314" y="1786"/>
                  </a:lnTo>
                  <a:lnTo>
                    <a:pt x="286" y="1727"/>
                  </a:lnTo>
                  <a:lnTo>
                    <a:pt x="244" y="1715"/>
                  </a:lnTo>
                  <a:lnTo>
                    <a:pt x="205" y="1697"/>
                  </a:lnTo>
                  <a:lnTo>
                    <a:pt x="168" y="1671"/>
                  </a:lnTo>
                  <a:lnTo>
                    <a:pt x="133" y="1640"/>
                  </a:lnTo>
                  <a:lnTo>
                    <a:pt x="101" y="1604"/>
                  </a:lnTo>
                  <a:lnTo>
                    <a:pt x="72" y="1563"/>
                  </a:lnTo>
                  <a:lnTo>
                    <a:pt x="47" y="1518"/>
                  </a:lnTo>
                  <a:lnTo>
                    <a:pt x="27" y="1468"/>
                  </a:lnTo>
                  <a:lnTo>
                    <a:pt x="12" y="1417"/>
                  </a:lnTo>
                  <a:lnTo>
                    <a:pt x="3" y="1364"/>
                  </a:lnTo>
                  <a:lnTo>
                    <a:pt x="0" y="1313"/>
                  </a:lnTo>
                  <a:lnTo>
                    <a:pt x="3" y="1263"/>
                  </a:lnTo>
                  <a:lnTo>
                    <a:pt x="12" y="1214"/>
                  </a:lnTo>
                  <a:lnTo>
                    <a:pt x="25" y="1176"/>
                  </a:lnTo>
                  <a:lnTo>
                    <a:pt x="42" y="1140"/>
                  </a:lnTo>
                  <a:lnTo>
                    <a:pt x="63" y="1110"/>
                  </a:lnTo>
                  <a:lnTo>
                    <a:pt x="89" y="1083"/>
                  </a:lnTo>
                  <a:lnTo>
                    <a:pt x="117" y="1061"/>
                  </a:lnTo>
                  <a:lnTo>
                    <a:pt x="148" y="1045"/>
                  </a:lnTo>
                  <a:lnTo>
                    <a:pt x="148" y="1018"/>
                  </a:lnTo>
                  <a:lnTo>
                    <a:pt x="148" y="982"/>
                  </a:lnTo>
                  <a:lnTo>
                    <a:pt x="149" y="942"/>
                  </a:lnTo>
                  <a:lnTo>
                    <a:pt x="151" y="897"/>
                  </a:lnTo>
                  <a:lnTo>
                    <a:pt x="155" y="847"/>
                  </a:lnTo>
                  <a:lnTo>
                    <a:pt x="160" y="794"/>
                  </a:lnTo>
                  <a:lnTo>
                    <a:pt x="167" y="738"/>
                  </a:lnTo>
                  <a:lnTo>
                    <a:pt x="176" y="680"/>
                  </a:lnTo>
                  <a:lnTo>
                    <a:pt x="187" y="623"/>
                  </a:lnTo>
                  <a:lnTo>
                    <a:pt x="199" y="567"/>
                  </a:lnTo>
                  <a:lnTo>
                    <a:pt x="215" y="510"/>
                  </a:lnTo>
                  <a:lnTo>
                    <a:pt x="232" y="460"/>
                  </a:lnTo>
                  <a:lnTo>
                    <a:pt x="251" y="411"/>
                  </a:lnTo>
                  <a:lnTo>
                    <a:pt x="273" y="362"/>
                  </a:lnTo>
                  <a:lnTo>
                    <a:pt x="299" y="316"/>
                  </a:lnTo>
                  <a:lnTo>
                    <a:pt x="328" y="272"/>
                  </a:lnTo>
                  <a:lnTo>
                    <a:pt x="361" y="229"/>
                  </a:lnTo>
                  <a:lnTo>
                    <a:pt x="397" y="191"/>
                  </a:lnTo>
                  <a:lnTo>
                    <a:pt x="437" y="154"/>
                  </a:lnTo>
                  <a:lnTo>
                    <a:pt x="407" y="310"/>
                  </a:lnTo>
                  <a:lnTo>
                    <a:pt x="393" y="382"/>
                  </a:lnTo>
                  <a:lnTo>
                    <a:pt x="394" y="379"/>
                  </a:lnTo>
                  <a:lnTo>
                    <a:pt x="398" y="372"/>
                  </a:lnTo>
                  <a:lnTo>
                    <a:pt x="405" y="361"/>
                  </a:lnTo>
                  <a:lnTo>
                    <a:pt x="414" y="346"/>
                  </a:lnTo>
                  <a:lnTo>
                    <a:pt x="426" y="328"/>
                  </a:lnTo>
                  <a:lnTo>
                    <a:pt x="440" y="309"/>
                  </a:lnTo>
                  <a:lnTo>
                    <a:pt x="456" y="285"/>
                  </a:lnTo>
                  <a:lnTo>
                    <a:pt x="474" y="262"/>
                  </a:lnTo>
                  <a:lnTo>
                    <a:pt x="497" y="234"/>
                  </a:lnTo>
                  <a:lnTo>
                    <a:pt x="524" y="206"/>
                  </a:lnTo>
                  <a:lnTo>
                    <a:pt x="552" y="178"/>
                  </a:lnTo>
                  <a:lnTo>
                    <a:pt x="584" y="151"/>
                  </a:lnTo>
                  <a:lnTo>
                    <a:pt x="618" y="125"/>
                  </a:lnTo>
                  <a:lnTo>
                    <a:pt x="655" y="102"/>
                  </a:lnTo>
                  <a:lnTo>
                    <a:pt x="695" y="81"/>
                  </a:lnTo>
                  <a:lnTo>
                    <a:pt x="738" y="64"/>
                  </a:lnTo>
                  <a:lnTo>
                    <a:pt x="783" y="52"/>
                  </a:lnTo>
                  <a:lnTo>
                    <a:pt x="831" y="44"/>
                  </a:lnTo>
                  <a:lnTo>
                    <a:pt x="749" y="137"/>
                  </a:lnTo>
                  <a:lnTo>
                    <a:pt x="710" y="183"/>
                  </a:lnTo>
                  <a:lnTo>
                    <a:pt x="724" y="169"/>
                  </a:lnTo>
                  <a:lnTo>
                    <a:pt x="743" y="152"/>
                  </a:lnTo>
                  <a:lnTo>
                    <a:pt x="764" y="135"/>
                  </a:lnTo>
                  <a:lnTo>
                    <a:pt x="787" y="117"/>
                  </a:lnTo>
                  <a:lnTo>
                    <a:pt x="812" y="99"/>
                  </a:lnTo>
                  <a:lnTo>
                    <a:pt x="842" y="82"/>
                  </a:lnTo>
                  <a:lnTo>
                    <a:pt x="874" y="65"/>
                  </a:lnTo>
                  <a:lnTo>
                    <a:pt x="909" y="49"/>
                  </a:lnTo>
                  <a:lnTo>
                    <a:pt x="947" y="35"/>
                  </a:lnTo>
                  <a:lnTo>
                    <a:pt x="988" y="22"/>
                  </a:lnTo>
                  <a:lnTo>
                    <a:pt x="1033" y="11"/>
                  </a:lnTo>
                  <a:lnTo>
                    <a:pt x="1080" y="4"/>
                  </a:lnTo>
                  <a:lnTo>
                    <a:pt x="1132" y="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7999;p188">
            <a:extLst>
              <a:ext uri="{FF2B5EF4-FFF2-40B4-BE49-F238E27FC236}">
                <a16:creationId xmlns:a16="http://schemas.microsoft.com/office/drawing/2014/main" id="{9AEC2919-4B06-D81A-2B05-0AE2FE592C3D}"/>
              </a:ext>
            </a:extLst>
          </p:cNvPr>
          <p:cNvGrpSpPr/>
          <p:nvPr/>
        </p:nvGrpSpPr>
        <p:grpSpPr>
          <a:xfrm>
            <a:off x="8350353" y="3730028"/>
            <a:ext cx="518609" cy="536923"/>
            <a:chOff x="-1527175" y="3087688"/>
            <a:chExt cx="835025" cy="752475"/>
          </a:xfrm>
        </p:grpSpPr>
        <p:sp>
          <p:nvSpPr>
            <p:cNvPr id="5" name="Google Shape;8000;p188">
              <a:extLst>
                <a:ext uri="{FF2B5EF4-FFF2-40B4-BE49-F238E27FC236}">
                  <a16:creationId xmlns:a16="http://schemas.microsoft.com/office/drawing/2014/main" id="{4E70C6E7-169A-C4A6-2530-101E9EA63DEF}"/>
                </a:ext>
              </a:extLst>
            </p:cNvPr>
            <p:cNvSpPr/>
            <p:nvPr/>
          </p:nvSpPr>
          <p:spPr>
            <a:xfrm>
              <a:off x="-1406525" y="3467101"/>
              <a:ext cx="73025" cy="746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8001;p188">
              <a:extLst>
                <a:ext uri="{FF2B5EF4-FFF2-40B4-BE49-F238E27FC236}">
                  <a16:creationId xmlns:a16="http://schemas.microsoft.com/office/drawing/2014/main" id="{2E5DF772-587A-A93B-9A92-FE95875335DA}"/>
                </a:ext>
              </a:extLst>
            </p:cNvPr>
            <p:cNvSpPr/>
            <p:nvPr/>
          </p:nvSpPr>
          <p:spPr>
            <a:xfrm>
              <a:off x="-1406525" y="3584576"/>
              <a:ext cx="73025" cy="746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8002;p188">
              <a:extLst>
                <a:ext uri="{FF2B5EF4-FFF2-40B4-BE49-F238E27FC236}">
                  <a16:creationId xmlns:a16="http://schemas.microsoft.com/office/drawing/2014/main" id="{A73753CC-DD60-DF9F-4057-35A75C8D8F07}"/>
                </a:ext>
              </a:extLst>
            </p:cNvPr>
            <p:cNvSpPr/>
            <p:nvPr/>
          </p:nvSpPr>
          <p:spPr>
            <a:xfrm>
              <a:off x="-1282700" y="3348038"/>
              <a:ext cx="73025" cy="746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003;p188">
              <a:extLst>
                <a:ext uri="{FF2B5EF4-FFF2-40B4-BE49-F238E27FC236}">
                  <a16:creationId xmlns:a16="http://schemas.microsoft.com/office/drawing/2014/main" id="{EF483319-249E-C5D0-2C59-780F461BF77B}"/>
                </a:ext>
              </a:extLst>
            </p:cNvPr>
            <p:cNvSpPr/>
            <p:nvPr/>
          </p:nvSpPr>
          <p:spPr>
            <a:xfrm>
              <a:off x="-1282700" y="3467101"/>
              <a:ext cx="73025" cy="746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8004;p188">
              <a:extLst>
                <a:ext uri="{FF2B5EF4-FFF2-40B4-BE49-F238E27FC236}">
                  <a16:creationId xmlns:a16="http://schemas.microsoft.com/office/drawing/2014/main" id="{126ABFF0-56A0-9502-1C0B-F342EC800830}"/>
                </a:ext>
              </a:extLst>
            </p:cNvPr>
            <p:cNvSpPr/>
            <p:nvPr/>
          </p:nvSpPr>
          <p:spPr>
            <a:xfrm>
              <a:off x="-1282700" y="3584576"/>
              <a:ext cx="73025" cy="746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8005;p188">
              <a:extLst>
                <a:ext uri="{FF2B5EF4-FFF2-40B4-BE49-F238E27FC236}">
                  <a16:creationId xmlns:a16="http://schemas.microsoft.com/office/drawing/2014/main" id="{E415C0C0-1CD3-CCAC-6B60-55B85FB7D7ED}"/>
                </a:ext>
              </a:extLst>
            </p:cNvPr>
            <p:cNvSpPr/>
            <p:nvPr/>
          </p:nvSpPr>
          <p:spPr>
            <a:xfrm>
              <a:off x="-1527175" y="3087688"/>
              <a:ext cx="835025" cy="752475"/>
            </a:xfrm>
            <a:custGeom>
              <a:avLst/>
              <a:gdLst/>
              <a:ahLst/>
              <a:cxnLst/>
              <a:rect l="l" t="t" r="r" b="b"/>
              <a:pathLst>
                <a:path w="3679" h="3314" extrusionOk="0">
                  <a:moveTo>
                    <a:pt x="2587" y="3006"/>
                  </a:moveTo>
                  <a:lnTo>
                    <a:pt x="2564" y="3010"/>
                  </a:lnTo>
                  <a:lnTo>
                    <a:pt x="2544" y="3017"/>
                  </a:lnTo>
                  <a:lnTo>
                    <a:pt x="2525" y="3029"/>
                  </a:lnTo>
                  <a:lnTo>
                    <a:pt x="2510" y="3044"/>
                  </a:lnTo>
                  <a:lnTo>
                    <a:pt x="2498" y="3064"/>
                  </a:lnTo>
                  <a:lnTo>
                    <a:pt x="2491" y="3085"/>
                  </a:lnTo>
                  <a:lnTo>
                    <a:pt x="2487" y="3108"/>
                  </a:lnTo>
                  <a:lnTo>
                    <a:pt x="2491" y="3133"/>
                  </a:lnTo>
                  <a:lnTo>
                    <a:pt x="2498" y="3153"/>
                  </a:lnTo>
                  <a:lnTo>
                    <a:pt x="2510" y="3171"/>
                  </a:lnTo>
                  <a:lnTo>
                    <a:pt x="2525" y="3188"/>
                  </a:lnTo>
                  <a:lnTo>
                    <a:pt x="2544" y="3200"/>
                  </a:lnTo>
                  <a:lnTo>
                    <a:pt x="2564" y="3207"/>
                  </a:lnTo>
                  <a:lnTo>
                    <a:pt x="2587" y="3210"/>
                  </a:lnTo>
                  <a:lnTo>
                    <a:pt x="2611" y="3207"/>
                  </a:lnTo>
                  <a:lnTo>
                    <a:pt x="2632" y="3200"/>
                  </a:lnTo>
                  <a:lnTo>
                    <a:pt x="2650" y="3188"/>
                  </a:lnTo>
                  <a:lnTo>
                    <a:pt x="2666" y="3171"/>
                  </a:lnTo>
                  <a:lnTo>
                    <a:pt x="2677" y="3153"/>
                  </a:lnTo>
                  <a:lnTo>
                    <a:pt x="2685" y="3133"/>
                  </a:lnTo>
                  <a:lnTo>
                    <a:pt x="2687" y="3108"/>
                  </a:lnTo>
                  <a:lnTo>
                    <a:pt x="2685" y="3085"/>
                  </a:lnTo>
                  <a:lnTo>
                    <a:pt x="2677" y="3064"/>
                  </a:lnTo>
                  <a:lnTo>
                    <a:pt x="2666" y="3044"/>
                  </a:lnTo>
                  <a:lnTo>
                    <a:pt x="2650" y="3029"/>
                  </a:lnTo>
                  <a:lnTo>
                    <a:pt x="2632" y="3017"/>
                  </a:lnTo>
                  <a:lnTo>
                    <a:pt x="2611" y="3010"/>
                  </a:lnTo>
                  <a:lnTo>
                    <a:pt x="2587" y="3006"/>
                  </a:lnTo>
                  <a:close/>
                  <a:moveTo>
                    <a:pt x="1698" y="2105"/>
                  </a:moveTo>
                  <a:lnTo>
                    <a:pt x="1676" y="2108"/>
                  </a:lnTo>
                  <a:lnTo>
                    <a:pt x="1654" y="2116"/>
                  </a:lnTo>
                  <a:lnTo>
                    <a:pt x="1636" y="2127"/>
                  </a:lnTo>
                  <a:lnTo>
                    <a:pt x="1620" y="2143"/>
                  </a:lnTo>
                  <a:lnTo>
                    <a:pt x="1608" y="2161"/>
                  </a:lnTo>
                  <a:lnTo>
                    <a:pt x="1601" y="2183"/>
                  </a:lnTo>
                  <a:lnTo>
                    <a:pt x="1598" y="2206"/>
                  </a:lnTo>
                  <a:lnTo>
                    <a:pt x="1601" y="2230"/>
                  </a:lnTo>
                  <a:lnTo>
                    <a:pt x="1608" y="2251"/>
                  </a:lnTo>
                  <a:lnTo>
                    <a:pt x="1620" y="2270"/>
                  </a:lnTo>
                  <a:lnTo>
                    <a:pt x="1636" y="2286"/>
                  </a:lnTo>
                  <a:lnTo>
                    <a:pt x="1654" y="2298"/>
                  </a:lnTo>
                  <a:lnTo>
                    <a:pt x="1676" y="2306"/>
                  </a:lnTo>
                  <a:lnTo>
                    <a:pt x="1698" y="2308"/>
                  </a:lnTo>
                  <a:lnTo>
                    <a:pt x="1721" y="2306"/>
                  </a:lnTo>
                  <a:lnTo>
                    <a:pt x="1742" y="2298"/>
                  </a:lnTo>
                  <a:lnTo>
                    <a:pt x="1761" y="2286"/>
                  </a:lnTo>
                  <a:lnTo>
                    <a:pt x="1776" y="2270"/>
                  </a:lnTo>
                  <a:lnTo>
                    <a:pt x="1789" y="2251"/>
                  </a:lnTo>
                  <a:lnTo>
                    <a:pt x="1797" y="2230"/>
                  </a:lnTo>
                  <a:lnTo>
                    <a:pt x="1799" y="2206"/>
                  </a:lnTo>
                  <a:lnTo>
                    <a:pt x="1795" y="2183"/>
                  </a:lnTo>
                  <a:lnTo>
                    <a:pt x="1789" y="2161"/>
                  </a:lnTo>
                  <a:lnTo>
                    <a:pt x="1776" y="2143"/>
                  </a:lnTo>
                  <a:lnTo>
                    <a:pt x="1760" y="2127"/>
                  </a:lnTo>
                  <a:lnTo>
                    <a:pt x="1742" y="2116"/>
                  </a:lnTo>
                  <a:lnTo>
                    <a:pt x="1721" y="2108"/>
                  </a:lnTo>
                  <a:lnTo>
                    <a:pt x="1698" y="2105"/>
                  </a:lnTo>
                  <a:close/>
                  <a:moveTo>
                    <a:pt x="3477" y="2104"/>
                  </a:moveTo>
                  <a:lnTo>
                    <a:pt x="3453" y="2108"/>
                  </a:lnTo>
                  <a:lnTo>
                    <a:pt x="3433" y="2114"/>
                  </a:lnTo>
                  <a:lnTo>
                    <a:pt x="3414" y="2127"/>
                  </a:lnTo>
                  <a:lnTo>
                    <a:pt x="3399" y="2143"/>
                  </a:lnTo>
                  <a:lnTo>
                    <a:pt x="3386" y="2161"/>
                  </a:lnTo>
                  <a:lnTo>
                    <a:pt x="3379" y="2183"/>
                  </a:lnTo>
                  <a:lnTo>
                    <a:pt x="3376" y="2206"/>
                  </a:lnTo>
                  <a:lnTo>
                    <a:pt x="3379" y="2230"/>
                  </a:lnTo>
                  <a:lnTo>
                    <a:pt x="3386" y="2251"/>
                  </a:lnTo>
                  <a:lnTo>
                    <a:pt x="3399" y="2270"/>
                  </a:lnTo>
                  <a:lnTo>
                    <a:pt x="3414" y="2286"/>
                  </a:lnTo>
                  <a:lnTo>
                    <a:pt x="3433" y="2298"/>
                  </a:lnTo>
                  <a:lnTo>
                    <a:pt x="3453" y="2306"/>
                  </a:lnTo>
                  <a:lnTo>
                    <a:pt x="3477" y="2308"/>
                  </a:lnTo>
                  <a:lnTo>
                    <a:pt x="3499" y="2306"/>
                  </a:lnTo>
                  <a:lnTo>
                    <a:pt x="3521" y="2298"/>
                  </a:lnTo>
                  <a:lnTo>
                    <a:pt x="3540" y="2286"/>
                  </a:lnTo>
                  <a:lnTo>
                    <a:pt x="3555" y="2270"/>
                  </a:lnTo>
                  <a:lnTo>
                    <a:pt x="3567" y="2251"/>
                  </a:lnTo>
                  <a:lnTo>
                    <a:pt x="3574" y="2230"/>
                  </a:lnTo>
                  <a:lnTo>
                    <a:pt x="3577" y="2206"/>
                  </a:lnTo>
                  <a:lnTo>
                    <a:pt x="3574" y="2183"/>
                  </a:lnTo>
                  <a:lnTo>
                    <a:pt x="3567" y="2161"/>
                  </a:lnTo>
                  <a:lnTo>
                    <a:pt x="3555" y="2143"/>
                  </a:lnTo>
                  <a:lnTo>
                    <a:pt x="3540" y="2127"/>
                  </a:lnTo>
                  <a:lnTo>
                    <a:pt x="3521" y="2114"/>
                  </a:lnTo>
                  <a:lnTo>
                    <a:pt x="3499" y="2108"/>
                  </a:lnTo>
                  <a:lnTo>
                    <a:pt x="3477" y="2104"/>
                  </a:lnTo>
                  <a:close/>
                  <a:moveTo>
                    <a:pt x="3151" y="1601"/>
                  </a:moveTo>
                  <a:lnTo>
                    <a:pt x="3132" y="1602"/>
                  </a:lnTo>
                  <a:lnTo>
                    <a:pt x="3113" y="1608"/>
                  </a:lnTo>
                  <a:lnTo>
                    <a:pt x="3094" y="1618"/>
                  </a:lnTo>
                  <a:lnTo>
                    <a:pt x="3078" y="1632"/>
                  </a:lnTo>
                  <a:lnTo>
                    <a:pt x="2680" y="2034"/>
                  </a:lnTo>
                  <a:lnTo>
                    <a:pt x="2659" y="2024"/>
                  </a:lnTo>
                  <a:lnTo>
                    <a:pt x="2637" y="2015"/>
                  </a:lnTo>
                  <a:lnTo>
                    <a:pt x="2613" y="2009"/>
                  </a:lnTo>
                  <a:lnTo>
                    <a:pt x="2587" y="2008"/>
                  </a:lnTo>
                  <a:lnTo>
                    <a:pt x="2557" y="2010"/>
                  </a:lnTo>
                  <a:lnTo>
                    <a:pt x="2528" y="2017"/>
                  </a:lnTo>
                  <a:lnTo>
                    <a:pt x="2501" y="2028"/>
                  </a:lnTo>
                  <a:lnTo>
                    <a:pt x="2477" y="2044"/>
                  </a:lnTo>
                  <a:lnTo>
                    <a:pt x="2455" y="2063"/>
                  </a:lnTo>
                  <a:lnTo>
                    <a:pt x="2048" y="1741"/>
                  </a:lnTo>
                  <a:lnTo>
                    <a:pt x="2029" y="1729"/>
                  </a:lnTo>
                  <a:lnTo>
                    <a:pt x="2011" y="1723"/>
                  </a:lnTo>
                  <a:lnTo>
                    <a:pt x="1992" y="1721"/>
                  </a:lnTo>
                  <a:lnTo>
                    <a:pt x="1974" y="1722"/>
                  </a:lnTo>
                  <a:lnTo>
                    <a:pt x="1956" y="1728"/>
                  </a:lnTo>
                  <a:lnTo>
                    <a:pt x="1940" y="1737"/>
                  </a:lnTo>
                  <a:lnTo>
                    <a:pt x="1927" y="1751"/>
                  </a:lnTo>
                  <a:lnTo>
                    <a:pt x="1916" y="1768"/>
                  </a:lnTo>
                  <a:lnTo>
                    <a:pt x="1912" y="1785"/>
                  </a:lnTo>
                  <a:lnTo>
                    <a:pt x="1911" y="1804"/>
                  </a:lnTo>
                  <a:lnTo>
                    <a:pt x="1913" y="1823"/>
                  </a:lnTo>
                  <a:lnTo>
                    <a:pt x="1921" y="1840"/>
                  </a:lnTo>
                  <a:lnTo>
                    <a:pt x="1931" y="1858"/>
                  </a:lnTo>
                  <a:lnTo>
                    <a:pt x="1946" y="1872"/>
                  </a:lnTo>
                  <a:lnTo>
                    <a:pt x="2391" y="2222"/>
                  </a:lnTo>
                  <a:lnTo>
                    <a:pt x="2396" y="2257"/>
                  </a:lnTo>
                  <a:lnTo>
                    <a:pt x="2406" y="2289"/>
                  </a:lnTo>
                  <a:lnTo>
                    <a:pt x="2421" y="2318"/>
                  </a:lnTo>
                  <a:lnTo>
                    <a:pt x="2440" y="2345"/>
                  </a:lnTo>
                  <a:lnTo>
                    <a:pt x="2464" y="2367"/>
                  </a:lnTo>
                  <a:lnTo>
                    <a:pt x="2490" y="2385"/>
                  </a:lnTo>
                  <a:lnTo>
                    <a:pt x="2519" y="2400"/>
                  </a:lnTo>
                  <a:lnTo>
                    <a:pt x="2552" y="2408"/>
                  </a:lnTo>
                  <a:lnTo>
                    <a:pt x="2586" y="2411"/>
                  </a:lnTo>
                  <a:lnTo>
                    <a:pt x="2621" y="2408"/>
                  </a:lnTo>
                  <a:lnTo>
                    <a:pt x="2655" y="2399"/>
                  </a:lnTo>
                  <a:lnTo>
                    <a:pt x="2685" y="2384"/>
                  </a:lnTo>
                  <a:lnTo>
                    <a:pt x="2712" y="2364"/>
                  </a:lnTo>
                  <a:lnTo>
                    <a:pt x="2736" y="2340"/>
                  </a:lnTo>
                  <a:lnTo>
                    <a:pt x="2755" y="2313"/>
                  </a:lnTo>
                  <a:lnTo>
                    <a:pt x="2770" y="2282"/>
                  </a:lnTo>
                  <a:lnTo>
                    <a:pt x="2779" y="2247"/>
                  </a:lnTo>
                  <a:lnTo>
                    <a:pt x="2782" y="2212"/>
                  </a:lnTo>
                  <a:lnTo>
                    <a:pt x="2781" y="2198"/>
                  </a:lnTo>
                  <a:lnTo>
                    <a:pt x="2778" y="2185"/>
                  </a:lnTo>
                  <a:lnTo>
                    <a:pt x="2775" y="2173"/>
                  </a:lnTo>
                  <a:lnTo>
                    <a:pt x="3193" y="1749"/>
                  </a:lnTo>
                  <a:lnTo>
                    <a:pt x="3208" y="1731"/>
                  </a:lnTo>
                  <a:lnTo>
                    <a:pt x="3217" y="1713"/>
                  </a:lnTo>
                  <a:lnTo>
                    <a:pt x="3222" y="1694"/>
                  </a:lnTo>
                  <a:lnTo>
                    <a:pt x="3223" y="1674"/>
                  </a:lnTo>
                  <a:lnTo>
                    <a:pt x="3220" y="1655"/>
                  </a:lnTo>
                  <a:lnTo>
                    <a:pt x="3213" y="1637"/>
                  </a:lnTo>
                  <a:lnTo>
                    <a:pt x="3202" y="1623"/>
                  </a:lnTo>
                  <a:lnTo>
                    <a:pt x="3187" y="1611"/>
                  </a:lnTo>
                  <a:lnTo>
                    <a:pt x="3170" y="1603"/>
                  </a:lnTo>
                  <a:lnTo>
                    <a:pt x="3151" y="1601"/>
                  </a:lnTo>
                  <a:close/>
                  <a:moveTo>
                    <a:pt x="2587" y="1203"/>
                  </a:moveTo>
                  <a:lnTo>
                    <a:pt x="2564" y="1205"/>
                  </a:lnTo>
                  <a:lnTo>
                    <a:pt x="2544" y="1213"/>
                  </a:lnTo>
                  <a:lnTo>
                    <a:pt x="2525" y="1225"/>
                  </a:lnTo>
                  <a:lnTo>
                    <a:pt x="2510" y="1241"/>
                  </a:lnTo>
                  <a:lnTo>
                    <a:pt x="2498" y="1260"/>
                  </a:lnTo>
                  <a:lnTo>
                    <a:pt x="2491" y="1281"/>
                  </a:lnTo>
                  <a:lnTo>
                    <a:pt x="2487" y="1305"/>
                  </a:lnTo>
                  <a:lnTo>
                    <a:pt x="2491" y="1328"/>
                  </a:lnTo>
                  <a:lnTo>
                    <a:pt x="2498" y="1350"/>
                  </a:lnTo>
                  <a:lnTo>
                    <a:pt x="2510" y="1368"/>
                  </a:lnTo>
                  <a:lnTo>
                    <a:pt x="2525" y="1384"/>
                  </a:lnTo>
                  <a:lnTo>
                    <a:pt x="2544" y="1396"/>
                  </a:lnTo>
                  <a:lnTo>
                    <a:pt x="2564" y="1404"/>
                  </a:lnTo>
                  <a:lnTo>
                    <a:pt x="2587" y="1406"/>
                  </a:lnTo>
                  <a:lnTo>
                    <a:pt x="2611" y="1404"/>
                  </a:lnTo>
                  <a:lnTo>
                    <a:pt x="2632" y="1396"/>
                  </a:lnTo>
                  <a:lnTo>
                    <a:pt x="2650" y="1384"/>
                  </a:lnTo>
                  <a:lnTo>
                    <a:pt x="2666" y="1368"/>
                  </a:lnTo>
                  <a:lnTo>
                    <a:pt x="2677" y="1350"/>
                  </a:lnTo>
                  <a:lnTo>
                    <a:pt x="2685" y="1328"/>
                  </a:lnTo>
                  <a:lnTo>
                    <a:pt x="2687" y="1305"/>
                  </a:lnTo>
                  <a:lnTo>
                    <a:pt x="2685" y="1281"/>
                  </a:lnTo>
                  <a:lnTo>
                    <a:pt x="2677" y="1260"/>
                  </a:lnTo>
                  <a:lnTo>
                    <a:pt x="2666" y="1241"/>
                  </a:lnTo>
                  <a:lnTo>
                    <a:pt x="2650" y="1225"/>
                  </a:lnTo>
                  <a:lnTo>
                    <a:pt x="2632" y="1213"/>
                  </a:lnTo>
                  <a:lnTo>
                    <a:pt x="2611" y="1205"/>
                  </a:lnTo>
                  <a:lnTo>
                    <a:pt x="2587" y="1203"/>
                  </a:lnTo>
                  <a:close/>
                  <a:moveTo>
                    <a:pt x="282" y="763"/>
                  </a:moveTo>
                  <a:lnTo>
                    <a:pt x="282" y="2755"/>
                  </a:lnTo>
                  <a:lnTo>
                    <a:pt x="1641" y="2755"/>
                  </a:lnTo>
                  <a:lnTo>
                    <a:pt x="1603" y="2684"/>
                  </a:lnTo>
                  <a:lnTo>
                    <a:pt x="1572" y="2611"/>
                  </a:lnTo>
                  <a:lnTo>
                    <a:pt x="1546" y="2534"/>
                  </a:lnTo>
                  <a:lnTo>
                    <a:pt x="1524" y="2455"/>
                  </a:lnTo>
                  <a:lnTo>
                    <a:pt x="1509" y="2375"/>
                  </a:lnTo>
                  <a:lnTo>
                    <a:pt x="1499" y="2291"/>
                  </a:lnTo>
                  <a:lnTo>
                    <a:pt x="1497" y="2206"/>
                  </a:lnTo>
                  <a:lnTo>
                    <a:pt x="1499" y="2124"/>
                  </a:lnTo>
                  <a:lnTo>
                    <a:pt x="1508" y="2042"/>
                  </a:lnTo>
                  <a:lnTo>
                    <a:pt x="1523" y="1962"/>
                  </a:lnTo>
                  <a:lnTo>
                    <a:pt x="1543" y="1885"/>
                  </a:lnTo>
                  <a:lnTo>
                    <a:pt x="1569" y="1809"/>
                  </a:lnTo>
                  <a:lnTo>
                    <a:pt x="1600" y="1737"/>
                  </a:lnTo>
                  <a:lnTo>
                    <a:pt x="1635" y="1667"/>
                  </a:lnTo>
                  <a:lnTo>
                    <a:pt x="1676" y="1601"/>
                  </a:lnTo>
                  <a:lnTo>
                    <a:pt x="1720" y="1537"/>
                  </a:lnTo>
                  <a:lnTo>
                    <a:pt x="1768" y="1477"/>
                  </a:lnTo>
                  <a:lnTo>
                    <a:pt x="1620" y="1477"/>
                  </a:lnTo>
                  <a:lnTo>
                    <a:pt x="1620" y="1147"/>
                  </a:lnTo>
                  <a:lnTo>
                    <a:pt x="1946" y="1147"/>
                  </a:lnTo>
                  <a:lnTo>
                    <a:pt x="1946" y="1313"/>
                  </a:lnTo>
                  <a:lnTo>
                    <a:pt x="2007" y="1271"/>
                  </a:lnTo>
                  <a:lnTo>
                    <a:pt x="2071" y="1232"/>
                  </a:lnTo>
                  <a:lnTo>
                    <a:pt x="2138" y="1198"/>
                  </a:lnTo>
                  <a:lnTo>
                    <a:pt x="2208" y="1169"/>
                  </a:lnTo>
                  <a:lnTo>
                    <a:pt x="2280" y="1144"/>
                  </a:lnTo>
                  <a:lnTo>
                    <a:pt x="2354" y="1125"/>
                  </a:lnTo>
                  <a:lnTo>
                    <a:pt x="2430" y="1111"/>
                  </a:lnTo>
                  <a:lnTo>
                    <a:pt x="2508" y="1102"/>
                  </a:lnTo>
                  <a:lnTo>
                    <a:pt x="2587" y="1100"/>
                  </a:lnTo>
                  <a:lnTo>
                    <a:pt x="2641" y="1101"/>
                  </a:lnTo>
                  <a:lnTo>
                    <a:pt x="2694" y="1105"/>
                  </a:lnTo>
                  <a:lnTo>
                    <a:pt x="2746" y="1112"/>
                  </a:lnTo>
                  <a:lnTo>
                    <a:pt x="2746" y="763"/>
                  </a:lnTo>
                  <a:lnTo>
                    <a:pt x="282" y="763"/>
                  </a:lnTo>
                  <a:close/>
                  <a:moveTo>
                    <a:pt x="992" y="227"/>
                  </a:moveTo>
                  <a:lnTo>
                    <a:pt x="992" y="501"/>
                  </a:lnTo>
                  <a:lnTo>
                    <a:pt x="2036" y="501"/>
                  </a:lnTo>
                  <a:lnTo>
                    <a:pt x="2036" y="227"/>
                  </a:lnTo>
                  <a:lnTo>
                    <a:pt x="992" y="227"/>
                  </a:lnTo>
                  <a:close/>
                  <a:moveTo>
                    <a:pt x="228" y="0"/>
                  </a:moveTo>
                  <a:lnTo>
                    <a:pt x="2799" y="0"/>
                  </a:lnTo>
                  <a:lnTo>
                    <a:pt x="2837" y="3"/>
                  </a:lnTo>
                  <a:lnTo>
                    <a:pt x="2872" y="12"/>
                  </a:lnTo>
                  <a:lnTo>
                    <a:pt x="2905" y="25"/>
                  </a:lnTo>
                  <a:lnTo>
                    <a:pt x="2935" y="45"/>
                  </a:lnTo>
                  <a:lnTo>
                    <a:pt x="2961" y="68"/>
                  </a:lnTo>
                  <a:lnTo>
                    <a:pt x="2984" y="94"/>
                  </a:lnTo>
                  <a:lnTo>
                    <a:pt x="3003" y="125"/>
                  </a:lnTo>
                  <a:lnTo>
                    <a:pt x="3016" y="158"/>
                  </a:lnTo>
                  <a:lnTo>
                    <a:pt x="3026" y="194"/>
                  </a:lnTo>
                  <a:lnTo>
                    <a:pt x="3029" y="232"/>
                  </a:lnTo>
                  <a:lnTo>
                    <a:pt x="3029" y="1195"/>
                  </a:lnTo>
                  <a:lnTo>
                    <a:pt x="3104" y="1232"/>
                  </a:lnTo>
                  <a:lnTo>
                    <a:pt x="3175" y="1274"/>
                  </a:lnTo>
                  <a:lnTo>
                    <a:pt x="3243" y="1322"/>
                  </a:lnTo>
                  <a:lnTo>
                    <a:pt x="3307" y="1375"/>
                  </a:lnTo>
                  <a:lnTo>
                    <a:pt x="3367" y="1432"/>
                  </a:lnTo>
                  <a:lnTo>
                    <a:pt x="3423" y="1495"/>
                  </a:lnTo>
                  <a:lnTo>
                    <a:pt x="3474" y="1561"/>
                  </a:lnTo>
                  <a:lnTo>
                    <a:pt x="3520" y="1631"/>
                  </a:lnTo>
                  <a:lnTo>
                    <a:pt x="3560" y="1704"/>
                  </a:lnTo>
                  <a:lnTo>
                    <a:pt x="3595" y="1782"/>
                  </a:lnTo>
                  <a:lnTo>
                    <a:pt x="3625" y="1861"/>
                  </a:lnTo>
                  <a:lnTo>
                    <a:pt x="3648" y="1945"/>
                  </a:lnTo>
                  <a:lnTo>
                    <a:pt x="3665" y="2030"/>
                  </a:lnTo>
                  <a:lnTo>
                    <a:pt x="3676" y="2117"/>
                  </a:lnTo>
                  <a:lnTo>
                    <a:pt x="3679" y="2206"/>
                  </a:lnTo>
                  <a:lnTo>
                    <a:pt x="3677" y="2293"/>
                  </a:lnTo>
                  <a:lnTo>
                    <a:pt x="3667" y="2378"/>
                  </a:lnTo>
                  <a:lnTo>
                    <a:pt x="3651" y="2461"/>
                  </a:lnTo>
                  <a:lnTo>
                    <a:pt x="3629" y="2541"/>
                  </a:lnTo>
                  <a:lnTo>
                    <a:pt x="3601" y="2619"/>
                  </a:lnTo>
                  <a:lnTo>
                    <a:pt x="3568" y="2693"/>
                  </a:lnTo>
                  <a:lnTo>
                    <a:pt x="3531" y="2766"/>
                  </a:lnTo>
                  <a:lnTo>
                    <a:pt x="3487" y="2833"/>
                  </a:lnTo>
                  <a:lnTo>
                    <a:pt x="3439" y="2899"/>
                  </a:lnTo>
                  <a:lnTo>
                    <a:pt x="3387" y="2961"/>
                  </a:lnTo>
                  <a:lnTo>
                    <a:pt x="3331" y="3017"/>
                  </a:lnTo>
                  <a:lnTo>
                    <a:pt x="3271" y="3071"/>
                  </a:lnTo>
                  <a:lnTo>
                    <a:pt x="3206" y="3119"/>
                  </a:lnTo>
                  <a:lnTo>
                    <a:pt x="3139" y="3162"/>
                  </a:lnTo>
                  <a:lnTo>
                    <a:pt x="3067" y="3201"/>
                  </a:lnTo>
                  <a:lnTo>
                    <a:pt x="2994" y="3235"/>
                  </a:lnTo>
                  <a:lnTo>
                    <a:pt x="2917" y="3262"/>
                  </a:lnTo>
                  <a:lnTo>
                    <a:pt x="2838" y="3284"/>
                  </a:lnTo>
                  <a:lnTo>
                    <a:pt x="2756" y="3300"/>
                  </a:lnTo>
                  <a:lnTo>
                    <a:pt x="2673" y="3310"/>
                  </a:lnTo>
                  <a:lnTo>
                    <a:pt x="2587" y="3314"/>
                  </a:lnTo>
                  <a:lnTo>
                    <a:pt x="2502" y="3310"/>
                  </a:lnTo>
                  <a:lnTo>
                    <a:pt x="2419" y="3300"/>
                  </a:lnTo>
                  <a:lnTo>
                    <a:pt x="2338" y="3284"/>
                  </a:lnTo>
                  <a:lnTo>
                    <a:pt x="2259" y="3262"/>
                  </a:lnTo>
                  <a:lnTo>
                    <a:pt x="2182" y="3235"/>
                  </a:lnTo>
                  <a:lnTo>
                    <a:pt x="2109" y="3201"/>
                  </a:lnTo>
                  <a:lnTo>
                    <a:pt x="2038" y="3162"/>
                  </a:lnTo>
                  <a:lnTo>
                    <a:pt x="1971" y="3119"/>
                  </a:lnTo>
                  <a:lnTo>
                    <a:pt x="1907" y="3071"/>
                  </a:lnTo>
                  <a:lnTo>
                    <a:pt x="228" y="3071"/>
                  </a:lnTo>
                  <a:lnTo>
                    <a:pt x="191" y="3067"/>
                  </a:lnTo>
                  <a:lnTo>
                    <a:pt x="156" y="3059"/>
                  </a:lnTo>
                  <a:lnTo>
                    <a:pt x="123" y="3044"/>
                  </a:lnTo>
                  <a:lnTo>
                    <a:pt x="94" y="3026"/>
                  </a:lnTo>
                  <a:lnTo>
                    <a:pt x="67" y="3003"/>
                  </a:lnTo>
                  <a:lnTo>
                    <a:pt x="44" y="2975"/>
                  </a:lnTo>
                  <a:lnTo>
                    <a:pt x="26" y="2946"/>
                  </a:lnTo>
                  <a:lnTo>
                    <a:pt x="11" y="2912"/>
                  </a:lnTo>
                  <a:lnTo>
                    <a:pt x="3" y="2877"/>
                  </a:lnTo>
                  <a:lnTo>
                    <a:pt x="0" y="2839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8"/>
                  </a:lnTo>
                  <a:lnTo>
                    <a:pt x="26" y="125"/>
                  </a:lnTo>
                  <a:lnTo>
                    <a:pt x="44" y="94"/>
                  </a:lnTo>
                  <a:lnTo>
                    <a:pt x="67" y="68"/>
                  </a:lnTo>
                  <a:lnTo>
                    <a:pt x="94" y="45"/>
                  </a:lnTo>
                  <a:lnTo>
                    <a:pt x="123" y="25"/>
                  </a:lnTo>
                  <a:lnTo>
                    <a:pt x="156" y="12"/>
                  </a:lnTo>
                  <a:lnTo>
                    <a:pt x="191" y="3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6155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D_Template_Widescreen" id="{62A3F51A-A51D-49B7-9DEF-ACAE1450074B}" vid="{23D87F40-9309-4065-986E-237C8518A4D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5692</TotalTime>
  <Words>1308</Words>
  <Application>Microsoft Macintosh PowerPoint</Application>
  <PresentationFormat>Widescreen</PresentationFormat>
  <Paragraphs>247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Cavolini</vt:lpstr>
      <vt:lpstr>Century Gothic</vt:lpstr>
      <vt:lpstr>Fira Sans Extra Condensed</vt:lpstr>
      <vt:lpstr>Fira Sans Medium</vt:lpstr>
      <vt:lpstr>Roboto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Chamberland, Mikael (Canada)</dc:creator>
  <cp:lastModifiedBy>Mohammad Anan Javed</cp:lastModifiedBy>
  <cp:revision>86</cp:revision>
  <dcterms:created xsi:type="dcterms:W3CDTF">2022-10-20T13:12:14Z</dcterms:created>
  <dcterms:modified xsi:type="dcterms:W3CDTF">2023-10-01T01:12:35Z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04591e-2156-4e7e-b8dc-60ccb91b4f06_Enabled">
    <vt:lpwstr>true</vt:lpwstr>
  </property>
  <property fmtid="{D5CDD505-2E9C-101B-9397-08002B2CF9AE}" pid="3" name="MSIP_Label_1a04591e-2156-4e7e-b8dc-60ccb91b4f06_SetDate">
    <vt:lpwstr>2022-10-20T15:17:00Z</vt:lpwstr>
  </property>
  <property fmtid="{D5CDD505-2E9C-101B-9397-08002B2CF9AE}" pid="4" name="MSIP_Label_1a04591e-2156-4e7e-b8dc-60ccb91b4f06_Method">
    <vt:lpwstr>Standard</vt:lpwstr>
  </property>
  <property fmtid="{D5CDD505-2E9C-101B-9397-08002B2CF9AE}" pid="5" name="MSIP_Label_1a04591e-2156-4e7e-b8dc-60ccb91b4f06_Name">
    <vt:lpwstr>Internal-THD</vt:lpwstr>
  </property>
  <property fmtid="{D5CDD505-2E9C-101B-9397-08002B2CF9AE}" pid="6" name="MSIP_Label_1a04591e-2156-4e7e-b8dc-60ccb91b4f06_SiteId">
    <vt:lpwstr>fb7e6711-b619-4fbe-afe6-f83b12673323</vt:lpwstr>
  </property>
  <property fmtid="{D5CDD505-2E9C-101B-9397-08002B2CF9AE}" pid="7" name="MSIP_Label_1a04591e-2156-4e7e-b8dc-60ccb91b4f06_ActionId">
    <vt:lpwstr>d6a59c39-7946-46ba-b411-cb9b488f8c8a</vt:lpwstr>
  </property>
  <property fmtid="{D5CDD505-2E9C-101B-9397-08002B2CF9AE}" pid="8" name="MSIP_Label_1a04591e-2156-4e7e-b8dc-60ccb91b4f06_ContentBits">
    <vt:lpwstr>2</vt:lpwstr>
  </property>
</Properties>
</file>